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315" r:id="rId3"/>
    <p:sldId id="317" r:id="rId4"/>
    <p:sldId id="316" r:id="rId5"/>
    <p:sldId id="319" r:id="rId6"/>
    <p:sldId id="307" r:id="rId7"/>
    <p:sldId id="293" r:id="rId8"/>
    <p:sldId id="318" r:id="rId9"/>
    <p:sldId id="320" r:id="rId10"/>
    <p:sldId id="271" r:id="rId11"/>
    <p:sldId id="261" r:id="rId12"/>
    <p:sldId id="321" r:id="rId13"/>
    <p:sldId id="32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76"/>
  </p:normalViewPr>
  <p:slideViewPr>
    <p:cSldViewPr snapToGrid="0" snapToObjects="1">
      <p:cViewPr varScale="1">
        <p:scale>
          <a:sx n="90" d="100"/>
          <a:sy n="90" d="100"/>
        </p:scale>
        <p:origin x="23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CB1E1-68AD-4C49-BECF-AC9196BA2A2C}" type="datetimeFigureOut">
              <a:rPr lang="en-US" smtClean="0"/>
              <a:t>3/5/19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77BB9-D418-3242-B7FF-A7C49FB9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46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7C18-9EBF-497E-AF4B-B5A9744696E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22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7C18-9EBF-497E-AF4B-B5A9744696E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52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“Non-profit organisations show up strongly as the primary driver of success [with crowdfunding] while other variables are never significant.” </a:t>
            </a:r>
            <a:r>
              <a:rPr lang="en-US" dirty="0"/>
              <a:t>Lambert, T &amp; </a:t>
            </a:r>
            <a:r>
              <a:rPr lang="en-US" dirty="0" err="1"/>
              <a:t>Schwienbacher</a:t>
            </a:r>
            <a:r>
              <a:rPr lang="en-US" dirty="0"/>
              <a:t> A (2010) </a:t>
            </a:r>
            <a:endParaRPr lang="en-I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7C18-9EBF-497E-AF4B-B5A9744696E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05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5CEF1-6B3A-4040-8BB7-223F2D9CE2ED}" type="slidenum">
              <a:rPr lang="en-IE" smtClean="0"/>
              <a:pPr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615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fundit.ie/info/design-case-study-brookwood-pottery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9C059-0D17-9540-BDB7-1DD4651A78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Crowdfunding Your Business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5E6F94-2ABF-F445-966A-E61A6CAB0F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Rowena Neville</a:t>
            </a:r>
          </a:p>
          <a:p>
            <a:r>
              <a:rPr lang="en-US" dirty="0"/>
              <a:t>Blue Line Consulting </a:t>
            </a:r>
          </a:p>
          <a:p>
            <a:r>
              <a:rPr lang="en-US" dirty="0"/>
              <a:t>@</a:t>
            </a:r>
            <a:r>
              <a:rPr lang="en-US" dirty="0" err="1"/>
              <a:t>RowenaNeville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595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836788" y="941640"/>
            <a:ext cx="18573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+mj-lt"/>
              </a:rPr>
              <a:t>PROS</a:t>
            </a:r>
          </a:p>
        </p:txBody>
      </p:sp>
      <p:sp>
        <p:nvSpPr>
          <p:cNvPr id="8" name="Rectangle 7"/>
          <p:cNvSpPr/>
          <p:nvPr/>
        </p:nvSpPr>
        <p:spPr>
          <a:xfrm>
            <a:off x="7810517" y="941640"/>
            <a:ext cx="18573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+mj-lt"/>
              </a:rPr>
              <a:t>CONS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881158" y="2176474"/>
          <a:ext cx="8572560" cy="2895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7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4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 fundraising opportunity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Marketing &amp; pre-sales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Consumer/Audience engagement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Value in social network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Legalities/Governance</a:t>
                      </a:r>
                      <a:r>
                        <a:rPr lang="en-US" sz="2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/Reputation</a:t>
                      </a:r>
                      <a:endParaRPr lang="en-US" sz="2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Budgeting/planning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Fundraising experience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Appropriate</a:t>
                      </a:r>
                      <a:r>
                        <a:rPr lang="en-US" sz="2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fundraising platform?</a:t>
                      </a:r>
                      <a:endParaRPr lang="en-US" sz="2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Fees/charges/decline rates</a:t>
                      </a:r>
                    </a:p>
                    <a:p>
                      <a:pPr algn="l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All-or-nothing approach</a:t>
                      </a:r>
                    </a:p>
                    <a:p>
                      <a:pPr algn="l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Consumer/Audience engagement</a:t>
                      </a:r>
                    </a:p>
                    <a:p>
                      <a:pPr algn="l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IE" sz="2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</a:t>
                      </a:r>
                      <a:r>
                        <a:rPr lang="en-IE" sz="2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/l</a:t>
                      </a:r>
                      <a:r>
                        <a:rPr lang="en-IE" sz="2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abour intensive</a:t>
                      </a:r>
                      <a:endParaRPr lang="en-US" sz="2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Computer &amp; social media skills</a:t>
                      </a:r>
                    </a:p>
                    <a:p>
                      <a:pPr algn="l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Regulation/IP/Tax/Finance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221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6238876" y="428604"/>
            <a:ext cx="4173614" cy="2736304"/>
          </a:xfrm>
          <a:prstGeom prst="wedgeRectCallout">
            <a:avLst>
              <a:gd name="adj1" fmla="val -60667"/>
              <a:gd name="adj2" fmla="val -2256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IE" sz="2000" b="1" dirty="0">
                <a:solidFill>
                  <a:schemeClr val="accent3">
                    <a:lumMod val="75000"/>
                  </a:schemeClr>
                </a:solidFill>
              </a:rPr>
              <a:t> Mass Emails</a:t>
            </a:r>
          </a:p>
          <a:p>
            <a:pPr algn="ctr"/>
            <a:endParaRPr lang="en-IE" b="1" dirty="0"/>
          </a:p>
          <a:p>
            <a:pPr algn="ctr"/>
            <a:endParaRPr lang="en-IE" b="1" dirty="0"/>
          </a:p>
          <a:p>
            <a:pPr>
              <a:buFont typeface="Arial" pitchFamily="34" charset="0"/>
              <a:buChar char="•"/>
            </a:pPr>
            <a:r>
              <a:rPr lang="en-IE" sz="2400" dirty="0"/>
              <a:t> </a:t>
            </a:r>
            <a:r>
              <a:rPr lang="en-IE" sz="2200" dirty="0"/>
              <a:t>Personal &amp; Organisational</a:t>
            </a:r>
          </a:p>
          <a:p>
            <a:pPr>
              <a:buFont typeface="Arial" pitchFamily="34" charset="0"/>
              <a:buChar char="•"/>
            </a:pPr>
            <a:r>
              <a:rPr lang="en-IE" sz="2200" dirty="0"/>
              <a:t> Launch (Informative)</a:t>
            </a:r>
          </a:p>
          <a:p>
            <a:pPr>
              <a:buFont typeface="Arial" pitchFamily="34" charset="0"/>
              <a:buChar char="•"/>
            </a:pPr>
            <a:r>
              <a:rPr lang="en-IE" sz="2200" dirty="0"/>
              <a:t> Throughout (Targeted)</a:t>
            </a:r>
          </a:p>
          <a:p>
            <a:pPr>
              <a:buFont typeface="Arial" pitchFamily="34" charset="0"/>
              <a:buChar char="•"/>
            </a:pPr>
            <a:r>
              <a:rPr lang="en-IE" sz="2200" dirty="0"/>
              <a:t> Midway (General Update)</a:t>
            </a:r>
          </a:p>
          <a:p>
            <a:pPr>
              <a:buFont typeface="Arial" pitchFamily="34" charset="0"/>
              <a:buChar char="•"/>
            </a:pPr>
            <a:r>
              <a:rPr lang="en-IE" sz="2200" dirty="0"/>
              <a:t> Prior to End (General Update)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095472" y="3643314"/>
            <a:ext cx="3960440" cy="2736304"/>
          </a:xfrm>
          <a:prstGeom prst="wedgeRectCallout">
            <a:avLst>
              <a:gd name="adj1" fmla="val -20483"/>
              <a:gd name="adj2" fmla="val -6408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>
              <a:buFont typeface="Arial" pitchFamily="34" charset="0"/>
              <a:buChar char="•"/>
            </a:pPr>
            <a:endParaRPr lang="en-IE" dirty="0"/>
          </a:p>
          <a:p>
            <a:pPr>
              <a:buFont typeface="Arial" pitchFamily="34" charset="0"/>
              <a:buChar char="•"/>
            </a:pPr>
            <a:endParaRPr lang="en-IE" dirty="0"/>
          </a:p>
          <a:p>
            <a:pPr algn="r"/>
            <a:endParaRPr lang="en-IE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en-IE" sz="2000" b="1" dirty="0">
                <a:solidFill>
                  <a:schemeClr val="accent3">
                    <a:lumMod val="75000"/>
                  </a:schemeClr>
                </a:solidFill>
              </a:rPr>
              <a:t>Social Media</a:t>
            </a:r>
          </a:p>
          <a:p>
            <a:pPr algn="ctr">
              <a:buFont typeface="Arial" pitchFamily="34" charset="0"/>
              <a:buChar char="•"/>
            </a:pPr>
            <a:endParaRPr lang="en-IE" dirty="0"/>
          </a:p>
          <a:p>
            <a:pPr algn="ctr">
              <a:buFont typeface="Arial" pitchFamily="34" charset="0"/>
              <a:buChar char="•"/>
            </a:pPr>
            <a:endParaRPr lang="en-IE" dirty="0"/>
          </a:p>
          <a:p>
            <a:pPr>
              <a:buFont typeface="Arial" pitchFamily="34" charset="0"/>
              <a:buChar char="•"/>
            </a:pPr>
            <a:r>
              <a:rPr lang="en-IE" sz="2200" dirty="0"/>
              <a:t> Event Pages</a:t>
            </a:r>
          </a:p>
          <a:p>
            <a:pPr>
              <a:buFont typeface="Arial" pitchFamily="34" charset="0"/>
              <a:buChar char="•"/>
            </a:pPr>
            <a:r>
              <a:rPr lang="en-IE" sz="2200" dirty="0"/>
              <a:t> Project Videos/Photos/ Media</a:t>
            </a:r>
          </a:p>
          <a:p>
            <a:pPr>
              <a:buFont typeface="Arial" pitchFamily="34" charset="0"/>
              <a:buChar char="•"/>
            </a:pPr>
            <a:r>
              <a:rPr lang="en-IE" sz="2200" dirty="0"/>
              <a:t> Personalised Thank You</a:t>
            </a:r>
          </a:p>
          <a:p>
            <a:pPr>
              <a:buFont typeface="Arial" pitchFamily="34" charset="0"/>
              <a:buChar char="•"/>
            </a:pPr>
            <a:r>
              <a:rPr lang="en-IE" sz="2200" dirty="0"/>
              <a:t> Competitions</a:t>
            </a:r>
          </a:p>
          <a:p>
            <a:pPr>
              <a:buFont typeface="Arial" pitchFamily="34" charset="0"/>
              <a:buChar char="•"/>
            </a:pPr>
            <a:r>
              <a:rPr lang="en-IE" sz="2200" dirty="0"/>
              <a:t> Activity updates</a:t>
            </a:r>
          </a:p>
          <a:p>
            <a:pPr>
              <a:buFont typeface="Arial" pitchFamily="34" charset="0"/>
              <a:buChar char="•"/>
            </a:pPr>
            <a:endParaRPr lang="en-IE" dirty="0"/>
          </a:p>
          <a:p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  <a:p>
            <a:pPr algn="ctr"/>
            <a:endParaRPr lang="en-IE" dirty="0"/>
          </a:p>
        </p:txBody>
      </p:sp>
      <p:sp>
        <p:nvSpPr>
          <p:cNvPr id="8" name="Rectangular Callout 7"/>
          <p:cNvSpPr/>
          <p:nvPr/>
        </p:nvSpPr>
        <p:spPr>
          <a:xfrm>
            <a:off x="6238876" y="3643314"/>
            <a:ext cx="4176464" cy="2714644"/>
          </a:xfrm>
          <a:prstGeom prst="wedgeRectCallout">
            <a:avLst>
              <a:gd name="adj1" fmla="val -61636"/>
              <a:gd name="adj2" fmla="val -6802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IE" sz="2000" b="1" dirty="0">
                <a:solidFill>
                  <a:schemeClr val="accent3">
                    <a:lumMod val="75000"/>
                  </a:schemeClr>
                </a:solidFill>
              </a:rPr>
              <a:t>Other Media</a:t>
            </a:r>
          </a:p>
          <a:p>
            <a:endParaRPr lang="en-IE" sz="2200" dirty="0"/>
          </a:p>
          <a:p>
            <a:pPr>
              <a:buFont typeface="Arial" pitchFamily="34" charset="0"/>
              <a:buChar char="•"/>
            </a:pPr>
            <a:r>
              <a:rPr lang="en-IE" sz="2200" dirty="0"/>
              <a:t> Targeted</a:t>
            </a:r>
          </a:p>
          <a:p>
            <a:pPr>
              <a:buFont typeface="Arial" pitchFamily="34" charset="0"/>
              <a:buChar char="•"/>
            </a:pPr>
            <a:r>
              <a:rPr lang="en-IE" sz="2200" dirty="0"/>
              <a:t> Informative</a:t>
            </a:r>
          </a:p>
          <a:p>
            <a:pPr>
              <a:buFont typeface="Arial" pitchFamily="34" charset="0"/>
              <a:buChar char="•"/>
            </a:pPr>
            <a:r>
              <a:rPr lang="en-IE" sz="2200" dirty="0"/>
              <a:t> National &amp; International</a:t>
            </a:r>
          </a:p>
          <a:p>
            <a:pPr>
              <a:buFont typeface="Arial" pitchFamily="34" charset="0"/>
              <a:buChar char="•"/>
            </a:pPr>
            <a:r>
              <a:rPr lang="en-IE" sz="2200" dirty="0"/>
              <a:t> Don’t forget local media!</a:t>
            </a:r>
          </a:p>
          <a:p>
            <a:pPr>
              <a:buFont typeface="Arial" pitchFamily="34" charset="0"/>
              <a:buChar char="•"/>
            </a:pPr>
            <a:endParaRPr lang="en-IE" sz="22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3190" y="565210"/>
            <a:ext cx="77996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6910" y="378619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81290" y="378619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269" y="3915218"/>
            <a:ext cx="1486606" cy="14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20027" y="4230252"/>
            <a:ext cx="132456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35646" y="3773064"/>
            <a:ext cx="864096" cy="65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166910" y="692048"/>
            <a:ext cx="371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latin typeface="+mj-lt"/>
              </a:rPr>
              <a:t>Communicating while running your campaign</a:t>
            </a:r>
            <a:endParaRPr lang="en-US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3593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21D1C-ED69-F846-AE7C-059E18A8D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Available to Help you Plan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86C0A0-11BB-8149-9143-89008675F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8111" y="2271713"/>
            <a:ext cx="4366915" cy="40227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9DEEB9-3995-F94B-9AEF-EFFE7ABF2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926" y="2213695"/>
            <a:ext cx="4977999" cy="434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63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AE8346-DBF9-8243-9A88-128DA89EE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RowenaNeville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41B408-8645-1344-84F0-44B35E4BC8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Best of luck!</a:t>
            </a:r>
          </a:p>
        </p:txBody>
      </p:sp>
    </p:spTree>
    <p:extLst>
      <p:ext uri="{BB962C8B-B14F-4D97-AF65-F5344CB8AC3E}">
        <p14:creationId xmlns:p14="http://schemas.microsoft.com/office/powerpoint/2010/main" val="3131762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5FF392-11E5-4345-B28E-A26D1740D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4692256"/>
            <a:ext cx="8206740" cy="1730922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latin typeface="+mn-lt"/>
              </a:rPr>
              <a:t>Crowdfunding involves an open call, Essentially through the internet, for the provision of financial resources Either in the form of a donation or in Exchange for some Form of reward…in order to support initiatives for specific purposes.  </a:t>
            </a:r>
            <a:br>
              <a:rPr lang="en-US" sz="22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r>
              <a:rPr lang="en-US" sz="2200" b="1" dirty="0">
                <a:latin typeface="+mn-lt"/>
              </a:rPr>
              <a:t>An Empirical analysis of crowdfunding</a:t>
            </a:r>
            <a:r>
              <a:rPr lang="en-US" sz="2200" dirty="0">
                <a:latin typeface="+mn-lt"/>
              </a:rPr>
              <a:t> (2010) </a:t>
            </a:r>
            <a:r>
              <a:rPr lang="en-US" sz="2000" dirty="0">
                <a:latin typeface="+mn-lt"/>
              </a:rPr>
              <a:t>Lambert &amp; Schweinbacher </a:t>
            </a:r>
            <a:r>
              <a:rPr lang="en-US" sz="2000" dirty="0"/>
              <a:t>    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38643F49-4F0D-B54E-9BFF-A5A971B11F2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5699" b="5461"/>
          <a:stretch/>
        </p:blipFill>
        <p:spPr>
          <a:xfrm>
            <a:off x="0" y="0"/>
            <a:ext cx="12188952" cy="4286251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1D42DA-8870-8A40-A0B8-329B064C6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15613" y="4394594"/>
            <a:ext cx="1412557" cy="297662"/>
          </a:xfrm>
        </p:spPr>
        <p:txBody>
          <a:bodyPr>
            <a:noAutofit/>
          </a:bodyPr>
          <a:lstStyle/>
          <a:p>
            <a:r>
              <a:rPr lang="en-US" sz="1400" dirty="0"/>
              <a:t>Image : </a:t>
            </a:r>
            <a:r>
              <a:rPr lang="en-US" sz="1400" dirty="0" err="1"/>
              <a:t>HipGive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27029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D5D38-31A2-8B4F-AAEF-8F6990F0D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Crowdfunding	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A3F97D-BDE8-9248-A766-6E5A5BD78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250" y="2084832"/>
            <a:ext cx="9720262" cy="393859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8E3669-B640-C54E-A611-9E681855B587}"/>
              </a:ext>
            </a:extLst>
          </p:cNvPr>
          <p:cNvSpPr txBox="1"/>
          <p:nvPr/>
        </p:nvSpPr>
        <p:spPr>
          <a:xfrm>
            <a:off x="9601200" y="6023432"/>
            <a:ext cx="1357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 : </a:t>
            </a:r>
            <a:r>
              <a:rPr lang="en-US" sz="1400" dirty="0" err="1"/>
              <a:t>Fundera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74958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46D12-1C7F-6146-A49A-A5F8DD12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Crowdfunding : </a:t>
            </a:r>
            <a:br>
              <a:rPr lang="en-US" dirty="0"/>
            </a:br>
            <a:r>
              <a:rPr lang="en-US" dirty="0"/>
              <a:t>innovation or disruption?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37790E-D026-604F-9902-36CD47352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2320925"/>
            <a:ext cx="2514600" cy="9525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F0B071-B97F-494F-930D-E75D9EBDE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578" y="3509518"/>
            <a:ext cx="2171700" cy="533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CC121F-D4C7-8A45-A739-0B57027ED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628" y="4481512"/>
            <a:ext cx="2387600" cy="495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2A8FDF-BAAE-694A-B537-C478FBB362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5264" y="2498725"/>
            <a:ext cx="2717800" cy="596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BE8E30-3685-8C43-B3E1-E0667BA178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625" y="3484118"/>
            <a:ext cx="1447800" cy="55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E590B9-F029-F84A-A958-D714F3C686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4875" y="4265612"/>
            <a:ext cx="2019300" cy="711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3A9150-2B95-054F-AB04-C49176F7EB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6062" y="2525268"/>
            <a:ext cx="2717800" cy="584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04B9A3E-9401-D342-AE31-32CBBFBF86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55062" y="3458718"/>
            <a:ext cx="939800" cy="584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20551F5-8BA8-004C-B62C-D06968B25D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78836" y="4392168"/>
            <a:ext cx="1635402" cy="59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85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0D9147-AE93-354C-9C49-F05477C97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 to successful crowdfunding?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63991C-7053-2948-881B-531FB5B61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Really strong creative </a:t>
            </a:r>
            <a:r>
              <a:rPr lang="en-US" b="1" dirty="0"/>
              <a:t>idea </a:t>
            </a:r>
            <a:r>
              <a:rPr lang="en-US" dirty="0"/>
              <a:t>+</a:t>
            </a:r>
          </a:p>
          <a:p>
            <a:r>
              <a:rPr lang="en-US" dirty="0"/>
              <a:t>Compelling </a:t>
            </a:r>
            <a:r>
              <a:rPr lang="en-US" b="1" dirty="0"/>
              <a:t>message</a:t>
            </a:r>
            <a:r>
              <a:rPr lang="en-US" dirty="0"/>
              <a:t> or story of Who, What, When, Where and WHY +</a:t>
            </a:r>
          </a:p>
          <a:p>
            <a:r>
              <a:rPr lang="en-US" b="1" dirty="0"/>
              <a:t>Network</a:t>
            </a:r>
            <a:r>
              <a:rPr lang="en-US" dirty="0"/>
              <a:t> of interested and engaged people, with the means to give +</a:t>
            </a:r>
          </a:p>
          <a:p>
            <a:r>
              <a:rPr lang="en-US" dirty="0"/>
              <a:t>Great must-have </a:t>
            </a:r>
            <a:r>
              <a:rPr lang="en-US" b="1" dirty="0"/>
              <a:t>rewards </a:t>
            </a:r>
            <a:r>
              <a:rPr lang="en-US" dirty="0"/>
              <a:t>+</a:t>
            </a:r>
          </a:p>
          <a:p>
            <a:r>
              <a:rPr lang="en-US" dirty="0"/>
              <a:t>Transparent </a:t>
            </a:r>
            <a:r>
              <a:rPr lang="en-US" b="1" dirty="0"/>
              <a:t>budget</a:t>
            </a:r>
            <a:r>
              <a:rPr lang="en-US" dirty="0"/>
              <a:t> +</a:t>
            </a:r>
          </a:p>
          <a:p>
            <a:r>
              <a:rPr lang="en-US" b="1" dirty="0"/>
              <a:t>Time</a:t>
            </a:r>
            <a:r>
              <a:rPr lang="en-US" dirty="0"/>
              <a:t> to run the campaign +</a:t>
            </a:r>
          </a:p>
          <a:p>
            <a:r>
              <a:rPr lang="en-US" b="1" dirty="0"/>
              <a:t>Hard work </a:t>
            </a:r>
            <a:r>
              <a:rPr lang="en-US" dirty="0"/>
              <a:t>and great ideas to get the message out</a:t>
            </a:r>
          </a:p>
          <a:p>
            <a:r>
              <a:rPr lang="en-US" dirty="0"/>
              <a:t>= </a:t>
            </a:r>
            <a:r>
              <a:rPr lang="en-US" b="1" dirty="0"/>
              <a:t>Success</a:t>
            </a:r>
            <a:r>
              <a:rPr lang="en-US" dirty="0"/>
              <a:t>!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AD83E1-41F8-464E-8BA8-903AF9A37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950" y="3827864"/>
            <a:ext cx="2635250" cy="22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79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9950" y="314654"/>
            <a:ext cx="7929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atin typeface="+mj-lt"/>
              </a:rPr>
              <a:t>Most Active Categories – All Platforms</a:t>
            </a:r>
          </a:p>
          <a:p>
            <a:r>
              <a:rPr lang="en-IE" sz="1600" b="1" dirty="0"/>
              <a:t>Source: 2015CF The Crowdfunding Industry Report (2015) masssolution.com </a:t>
            </a:r>
          </a:p>
        </p:txBody>
      </p:sp>
      <p:sp>
        <p:nvSpPr>
          <p:cNvPr id="39940" name="AutoShape 4" descr="data:image/jpeg;base64,/9j/4AAQSkZJRgABAQAAAQABAAD/2wCEAAkGBxITEhQUEhQVFhUXGB0WFhcYFh4cFxgbFhcdHhkeHh4YHSggGB4lHB8VITEhKykrLi4uHB8zODMsNygtLisBCgoKBQUFDgUFDisZExkrKysrKysrKysrKysrKysrKysrKysrKysrKysrKysrKysrKysrKysrKysrKysrKysrK//AABEIANEA8QMBIgACEQEDEQH/xAAcAAEAAgMBAQEAAAAAAAAAAAAABgcEBQgDAQL/xABLEAACAQMDAgMEAwwIAwcFAAABAgMABBEFEiEGMRMiQQcUUWEycYEIIzM1QlJUcpGxstEVFhc0c3STs5Kh4UOClKLBwtIlNlViZP/EABQBAQAAAAAAAAAAAAAAAAAAAAD/xAAUEQEAAAAAAAAAAAAAAAAAAAAA/9oADAMBAAIRAxEAPwCS+3hkisPGGVnLpFHIrlWUZLHGCM8Bv21+Os+mYbPSmuIpJbe5gjRvFSZwXkG0YbzYfc3Hb1rx9sqtPd6TZISPFnMjEAEqEKAMAwIOFMhwRjivx7TtIuLaBbya4N/DA6GS2uFVY2DOFDDwAgLAn8pWHPbjBCddCalNcafazTjEskYZuMZ+DY9Nww321vEcHsQfTj4jvUQ6m1VZNK97SRobcweMwXyyOrJlI1f/ALPcxVSQM44GDzUb6Quv6I0GOVl3Tyq86x5+kzjcCc9lWMIzH0wfUjIWorA9jnHBr8tKoIBIBPYZ5P2VXnspsbiPSZLj6V1dGW68x4Z3z4ecejYDf96o/wBFwadqZjW78aPVoXEkrOzLMzRtuO3d5dvpsAG0dgMZoLT6j0/3i2kh8Z4N4x4qNhl5HY/Pt9tZNlCIYURpGbw0VTJIRubaANzHgEn1qs/ajphu7/T7RpGcSy7zGMiOOCFQZCwB87uS2GPACgADJLY3tztw3u8cssjGedEhhjyAkageK20Z8aUsQBntlQBncWC3XcAZJAHxJwK/VU57VNHklt7WOZ394uZ44be3RvvMC+pYD8K4XAZycAny4AyZH151B7klnp9vKsUk+I/Gcj7zDGAGfnu5AwvxOfWgnviru27hu74zz+yvruAMkgAdyTgVVSdMx3F9ZNYQPFDauZJ711ZJLhhjyhnAefcc7nI28nB9D86z1aFdUaDWI3Ng6ILVvN4Af8tn2Y3NnIyc7QBwAxNBa6sCMg5B7EV+RKuduRuHJGef2VCtT0yTT9GlTSS0jKpeEk+IwWR9zbMfSwhO3vnA7+uo6As9HvZIbu08SO7gyZkaRjKxZCreLvJ8QZOdw9fX0oLPqOWnVQk1KawSInwIlkll3eVWfBVMY5JBBzn0PwrcatbRSwyJOAYip8QEkAqOTkgg4qrPZD0jaXEUt9JAp8S5Z7YZbyRxt5PXnDBhzn6IoLdZgBknAHcmvkcgYZUgj4g5H/Kq36YP9MXl3Pc+e0tpTBbW5/BF15aV17O2MYzkDd8Rmv3rciWGs6etqqxpeCSO4iQYRtm3w5No4Dgk+bGSBigsetF1bqTxxpFB/ebhvBh9dmR55SPzY03P8yAPUVvCarvTtXu57qS+hsXuISDDaP48SDw1b744DnOZHAOfzVSg+ewm9Z9OaNyS8FxJGxJ5OSHyc/NiPsqxHcDkkAfP51VPsduHS/1e3kQxt4wnEZIYqXZtw3LweDH2r57a7Qn3YyvJIXuY47e3jO1cAAyFh/2kjN5QcgKGXAHmJC194zjIzjOPXFR6LqoPqb6ekZJjhE0ku7hNxGFxjkkMp7+vyrXaZ0JGJpru8leaa4hMUylsQojEFkQKAwUABRz6E9zUT9lHSNndLc3skClHuW91BLYSOJvL6888c/m0FvSSBRliAPiTgf8AOvoOeRVSdTapbHVZrbW4292YJ7izFhAOPvhOwjzFiBvP0cY8oPNkdM6NFZ20dvCztGgOwu244Ziw5+AzgfLFBtKUpQKUpQKUpQVVq9lqUus29/8A0dMYYIjGqG4tw+5g+WwJiv5WMZ9BWy6q0fUNWRbaSEWVrvDTF5EknkCnIVViLIozzkt3A445sOlBAvaZ01czadDZ2EasgkjV0Zwo8KMcckjgMEJxzxwDWu626PvprB1j2TXcxjifa3hxQwK27w4Q54XcqbiTub7FUWdSgg13aata2URtRFLOjx77dcLEsEaFTFEX5z9Al2OT5sY4Wsa20ebUL22vLix9ya2O4uZVaWY4wEwn5APOW59APMSLCpQVs+hajJrs9wEWKARJBHcEqWEfDP4a8+ctvG4jCgng8CttL09NPrQu50Hu9tAFtskHdK5O9sA5Ugccgfk47VM6/EsiqCzEKAMkk4AA9ST2oK96n0DUp9ZtriFYhbwwlUkkIIR5NwdggO5nwVxny8Dmvx1Zod5DqVjf28LXiwwmCRC6iXkMN+WwCTu5x8D2zxYlvOrqrowZWAZWByCD2II7ivSg0OjyX0ziW4QW0YB224ZZJGJGN0rjyqB3Cr9ZP5NQ95NWubd7HUNMSZmyvvHjIsB5O2TAyykcHyjdx2B4qzqUEEvbXUdOhsI7CL3uGGNoriMsqSPwux1LdsEPwM/SwQe4/XTXT7SX7alLa+5uYvC8ISBnkLEEySbPKDgAAck9z2FTmlBoOvbeeTTrqO2XdM8TIq5wSG4bBPrtLY+dan2c6RexW9utyFt0hj2JbowYsx+lJKw4yTkhBwMkkk42zWlBAumNNn0t7uMW8k9vNO1xDJEULAuoBjdXZSCNowwyD6kdq99G6duJ9QOpXyiMopitLcMGMSnOXdlJUyNluFJAB7nAqbUoIb7SW1CS3a2sLZ5DKNskwliQIjEhwu9wxcjjtgbu+eKkujRhYIlWJoVVQqxMVJQKMAHw2ZewHYms2lBVel6ZqMeuzX4sJRbzoI3Bmt96kKg3bVmIIBXtknBPrxW91fRJ7jW7SV4z7rawtIr5G1p3JXGM54G1hx3X51N6UGm6zinexukthumaJlQZAyWGOCeM4zj51G/Z3o1/FZwJMqWwhjKxwK24vI27MkzLxgkkiNfU5JJAAntKCrbhNUvrRrC+01GkK7PemmTwgQMCbC+bd67V79vKCcWLounLb28MCkssUaRAnuQihQT8+KzaUClKUClKUClKUFPzaap6jFpvn93Nv4nhC5mC7tp5GHyPqzipP1D01cWsTT6XcTrJGpf3eWV5oZgvJXErEoxGcFSPhx3Gkk/+7F/yn/tNWfdTrGju5ARVLMT2AUZJOfTGaDR9B9VR6lZpcINpyUkTOdjrjIz6jBBHyIrdi6j37N67xyU3Dd+zvVFdFahNZ6Bqd7ECviTYgPbG5kjLj04LHHzSpXP0TczWUMcIsonGyaO6UuZ9/DFy23JZ+cnPrQWcXHxH7aFx8RVVe1fRooHstTeGJzFMiXn3tSJEcBd7AjzFSMDPI3L8OJJBpNtd6pJcmGNhbIkSuUU75n2yFskZJjTwgp9N7fCgltxdRx48R1TPA3MBn6s96i/tXtUk0m73qG2xl1yPosvYj4Gor0bHPqBvbpobSfxJ5IR7xuLRxJgLGo2sEXBycdycmsq80G4senry3uJVlKRyeGV3YWMgbU83Jwd2PlgelBMehPxbZf5eL/bFbZL2IuUEiFx3UMCwx8s5qreqNXlg0LTY4XMZuRb27SLwyK8eWIPoSBj7TUl6r6OtBpkkUMSRGCIyQSIoDxvECwYMPNkkcnOTk0EykkCgsxAA5JJwAPmT2rz97j3BN67iMhdw3EfEDuapfq2/a+6Whup8mZSo3ZIDFZzEWIGA2QM8jgnipD1l7PLN7B54kMd1HF4yz72MhaNN3mZmJbOMZ7jgjtQTPq3RUu7fw3nlgUMHMkUmxht9CTxj/p8K3DuAMkgD4k8VSXtJmN105ZXU/mmBj82cZLKVYkDg7sA/uqRe26wRl0+Q7gwvI4wVdh5XJzwDjPAw3cehoLH96Tfs3rv77dw3fs71+5ZVUFmIVR3JOAPtNVV7UOnrW0FjcW0SxTC9iBlX6bBixbex5ck+pJNZ3tDBXVNMlusf0chfeW/BJOVcRtJngc+Hhj2w3zoLFt7hHG5GVh8VII/aK/N9dpFG8shCpGpdyfRVGSf2VV2m6Da3euS3FvEklosC75E/AtcBwRsZfK7AAZIyBznmpz19ZvNpt5HHku0D7QO5IXOPt7fbQRnpETawDe3TyJalittaxyMilUbBeVkIMhJGNudvB4Oa2vUXR4FvI2ntJb3KKWiMUrKrsOQjqW2OGIA8w4zWN7F9RSbSbcLjMW6Jx8GViefrBU/bU2mmVFZ3YKqgszMcKoAySSeAAOc0DxAMbiATwAT647fM96+Qzq4JRlYA4OCDgjuOPWqu9o2mJLrWkjdIBKJVcpIwyqoOF58m4FgWXBwe+QCP11rpcWk2Pg2AaL326jiZvEbyhwd2CeVG1SvHI3Ggs2K6jZiqurMv0gGBI+sDtX7llVQWYhQO5JwB9pqv77ou6Z7RoEsbVraQMrwh9xjGQ0Z8oyrZ5z/61m69ZWxu5DqEi3Ksqi2shE0jRgDDyeGm4uxJ/CbRtHGeaCaRyBgCpBB5BByD9orXaVrsFw0yxOG8GTwnPG3eFBIBzzjIB+eRUF9jFupt9Rg2sIlvJY1jYnKJgDbweD8cHvmtZ7JulLGVr55LeNmhvpFiJByioQVA59DQWPFoqLfPdePKXeIR+CZPvQCkeYJ8e3PzPxrbhx8R+2q40ayjj6lvNi432iu3JOWZ1yee3YcdqwrbTLfTeohiGNIryEtCwRQIpYwfECceQFQc477wPqC1Aw+IrzN1Hv2b1399m4bv2d6ri2jis9OvtVggjjmnEksJEa5SNiFhxgDCsAkpHxY57Vh2nR1xdaXEiLZq8qR3AuiXNx4rbX8QttzvPIzu4HHbigtmlVz/AFc6g/8AyUH+k1KBP0XqJ1MaitxaiQJ4Yj8KQpswRg+fJPPfj6q3Gp9NXd6nhXt0iwE+eK1iZDIAc7XkkdjtPqFC5+Nbg9UWOM++W2P8eP8A+VbG3uEkUNGyup7MpBB+0cUGs1Ppu3msnstgSBo/DCqB5AOVIz6ggMPmKjXTvTerwRLavewG3QbVlWJvegg7KpZtinHAJDY+eKntKDWa/oyXVpLbPnbJGUyTkg48rZPcg4OflWN0VoPuNnDb53Oq5kbk7pG5c5PJGScfICt5Sgr6Doy+s7u4m024hENy/iSQ3CMyq5zll2MD3J9R6A5wK2+t9OXU1hLa+8K8k+RLLIpCgMO0aIcIowAFyfUkkkkyqlBDpuihcaYlhdsp8NVWOWIEFTGoCvhvyu+R2waXei6lPamzmmgCsvhyXKBvFdOzYjPlR2XgtuI5JA7ATGlBWntc02O20B4IRtjj8FFHrgSr3PqT3J+Jrc/0Pf3VottcywJE6KsskIbxZE2jcoDeWIsOCfNxnAGeNp1b0tHqEfgzSzLEfpRxlAHIIKklkLcEehA+Oa2WlWJhj2GaSbHZpNm4DAAH3tFBA+Yz86CL9f8ARkl7Zx2du0UEKbcZViQIxhVUAgAY/dX3rPpm7vo7ZfEt4zDKk5O1yC8ZbAHI8uCPn3rddR9T2tiqtcybN52ooBLOfgAB8xz2rc0EN636Yu7+O3QSQR+FIk7Ha7ZdM8DkeXkfOtN1ZbXFzqdmltOI722iaaTK7rZUkymQrHJc5IHHb1GBVh3l9FEFMsiRhmCKXYLuZuyjJ5J+FarWulYLiZbjdLDcIpRZ4X2ybSc7TkFXHyYGgiOs6prdjJaNLJa3MU1wkDIkRR8yZ7c/AMc+mBkYzVl1ptP6cjjkWV3mnlUEJJO+4rnuVVQEQkcEhQccVuaCDDoeW1upLnS5khEpzNbSoWgc57rtIaM8ntnv6DiszWtH1C9iME0sFvC/E3gh5JJEyMoGfaIwwyCcE81LaUEM6k6Xuri/tbtJIFFqX8NGVyX8RQDuIPGMHGK2PV3TA1Gya3nYI5wwdBkJIvIIB5I7jHBwTyO9SKlBDtE0fVsJFd3kJiTGXhjYTyhcYDOx2oD6lVyeeRnNY69LX0Oo3V1az2+y6CbxNG7PGY1CjbsZd478Ej0HpkzmlBDOh+lLqxmut88ckE0zTj72RMXf84ghFHyC8n83tWP0v0lfWVzc+HcQe6zztcEGJjOCxyVB3BRxgZIb4gCp3Sgh1r01drqj35kgKvGITGFfIRWByDnlsD4Y5r39oPR66lFCm7Y0cyvu5B2E4lUEc8oTj5gVKqUGFf6XFNbvbuv3p4zEVHGFK44+GB2qGdOdLataRi0jvYDarkJI0LNcohJO1ctsz8C24D4YGKsClBof6rr+k3v/AIl6VvqUFTC0j/rWw2JhrTLDaME7QMkepxSGL3PqZLeyG2C4g8W5iTiNWxJ5tvZT5Yzxj6Xzr7cQ7+qXXcy5s8blOGHA5BIODU/0Ppm3tXkkjVmmlOZZpHLyvjsCzdgMDyjA4HFB56/1jY2Zxczqh4yArOVz23CNSUB+JxWy/pSDwRceLH4JUP4pYBNp7HceMdqr9poDp+oR6fC1xERO01zM4EbyFT4hDFS8zLgAELt4A3dyMroOJW6diVgGBt5cgjIPL+hoN2nX+mFoFF0ha4JWEYbzEOU/N8oLhgCcA44zWtf2paat1LA86KkSjMvJVnJOVXaDnaAMn4n5VgexfRrZtJtJWgiaTfI+9kUtuWZ1VskZBCgAH0Ar70rCp17VgVXASDAwMfQoJXc9XWEcixvcxK7LvCluQuzflvzBt5y2K89F6zsLqZoIJw0qjcUKOhIHqu9RvH1ZqKdW2kZ6g0omNDmOXOVHOxSVzxzg8j4V7dVoB1BpLAAM0c6sR3ICHAJ9QMn9poJlq2u29uVWVzvfJWNEeSRgO5CRKzkD1OMCvll1BaywG4SZPBXIZ2O0IR3Dh8FCOOCAagPT6S3GtasPepYJI/CRQqxMTEFOAPGjcqM4Y4wCWBOeKkum9IxWy3zGWSc3QLyrKI9uQrchY0UDPrx6Cg916+00mAC6Qm4YrCAGO8iQx/m+UFwwDHAOOCaydT6ts4HdJJG3RgGTZFJIIwRkeIYkYR8c+Yjjmoj7FtFtn0m1keCJn3ySb2RSwdJnVWBIyCAAAfSsLUDqGlTXl3bpHe2E0rzTLu++xNkiXn1CkFcc4C8gYJoM321TpJpts8ZDI9zAyMOQwYMQQfUEGpOnXWnG5FqLlDMW2hcNtLZxtD42Fs8Y3Zzx3qC+0q4t5tCsWt1KwNLbiNG7qgVlCnJOSAMdz27mtr7arSNLG3ZEVTFdQ+GVAGzkjAx2Hbj5UEk6yn037wmoNHnxVeBGLbjIGAUhU8xGWAPpzzxWdrHUlpavGlxMiPKyrGhPmYs20HA5C5/KPA+NQ321geFpx9ff4efsf/pX32wW6M+k7lVs6hChyAcqx5U57g/CgkOne0DTJ7j3aK7jaXOAAGCsfgrkbHP1E5rZ6tr1vbFFlZt752IkbySMF7kJErNgcZOMDIqF+2/SIW01pwgWeF4zA6jD7mkVdoK88g5x8QD6U6l0vUUuob+wMctwlssNzbO2Nys2/K5xglgfUfRHfkUE50fVobqPxIH3pkqeCpDL9JWVgGVh6ggGs6op7OuoYb2GWWOFoJRMRcRsc4lCqGOfqC+g5B4+MroFKUoFKUoFKUoFKUoFKUoFKUoIb/Z+nvXvnvd17zt2eJmL6OMY2+Ftx9lTEjPBr7SghWm+zmGFJIFubr3WQsTbbwIxv7gMqiTb/wDruwfXOTnL0XopbazNpHdXJQ5UMShZUJJKqNm0Alm5wTz3wABKqUGg6U6XWwjWGKaZoVBCRvsIUs+4kFUDE5Ldzjk1hX3Qsb3r3kdzcwPKoSZYnVVkC4HcqSpwAMggj0INSylBGNT6NSa6jujcXCyQgrDtKbUDDDDzIS2fixJr7q/R6z3cd21xOssWfB2+HtjDDDAAxndn55qTUoIl1F0HDc3K3cc09tcqNplgYKXUdgwIIPw+rAOcCs616XWOF41nn8STHi3DMHnfHoS6kBQCQFAAGTjGSa39KDQdKdLrYRrFDNM0Khgsb7CFLNuJBCBs53dzjk1iT9G5FwiXdzHDcO7yRL4ZAMrEy7GZC0YYlsgHjJxipVSgiut9CW9xbwWu+WK3g27I4yuMp9FiWUsSMn15zk5r06i6OW9ijinubgqhDeXw1LupO1mxH3GewwPlUmpQRbX+i1vFhWe5uCIWEi48MEyKWw5xHycHGO3A4qNe2CyLR6VEZJMtfRRmUYEmWBG4bQAG9eBjNWdWo1TpizuH8S4t4pXAwGdckY+Ge1Bix9Lhnie6nluvBIeJZAiorqCA5WNFDuMnBOcdwAa9dQ6eL3HvMNxNBIYxE4QIyOqFiuVkUjILPgjHc1trO1SJAkahUXso7DJz+/Ne1Bqem+n4rONkjLMzu0ssjkF5JH+kzYAGT8AAK21KUClKUClKUClKUClKUClKUClKUClKUCleF3dxxLuldEX852Cj9pNaGXr/AEpeDfW/w4kB/dQSWlabTOq7C4bbBdQSN+asi7v2ZzW5oFKUoFK0mo9XafA22a7gRh3UyLuH2A5rGh690tiAL63yeBmQD99BJKV5W1ykiho3V1PZlYMD9or1oFKUoFKUoFKUoFKUoFKUoFKUoFKUoFKUoFKUoFKUoFUt7R/bL4bNb6aVLDKvcEAqD6iMHhsfnHj4A962Xt56ya2gWzhbbLcKTIQeVizj7N5yPqDVztQZeqapPcOZLiWSVz6uxY8/DPYfIViUpQKsToL2sXdkypcM9xbdirHMiD4ox5P6pOPhiq7pQdiz9V2a2XvxlU2+3eHHc57KAed2eNvfPFc79de1K8v2ZY2a3t+wjRsMw+LsOTn83t9feoY2ozGFYDIxhVzII8+UORgtj44/efiaxaBSlKDO0jWbi1ffbTSRN8UYjP1jsw+Rq8fZr7YhOyW2obUlOFScYCSH4OBwjHjkeU/L1oClB3BSq09h/WTXtq0EzEz24A3E5Lxn6JPxIwVP2H1qy6BSlKBSlKBSlKBSlKBSlKBSlKBSlKBSlKBSlKDkn2oasbnVLpyeFkMSfJYvL/zIJ+2orXpcSl3ZjyWYsfrJya86D6ikkAAkngAdyT2xVg6P7G9VnQOUigBGQJnIb7VVWK/UcVv/ALnnplJZZbyQBvBIjiB9HYZZvrC4A/WPyq/6Dk7qz2bahYJ4k0avEO8kTblX9bIDKPmRiohXbs0SupVgGVgQwIyCDwQR6iuQuvdBFjf3FuudivmPP5jjcg574BAz64oI/SlSr2YdPrfalBC4zGCZJR8UjGcH5Mdqn66DJ6W9mGo30YljjWOJuVeZioYfEAAsR88YrL132QapbIX8NJlAyfAYswH6rKrH7Aa6hVQAABgDgAdhX2g4fxSrW+6A6ZS3uo7qJdq3O7xAO3iJjJ+RYEH6wT61VNBNPY7q5t9WtznCykwP8xJ9H/zhD9ldWVxboM+y5t3/ADZo2/4XBrtKgUpSgUpSgUpSgUpSgUpSgUpSgUpSgUpSgUpSg4fpSlB0X9zj+LZv82/+zDVq1VX3OP4tm/zb/wCzDVq0CuZvb8oGrH5wxk/+Yf8AoK6Zrmj7oD8an/Aj/e1BW1Wl9zqP/qcp/wD5n/3I6q2rT+51/GUv+Wb/AHI6Do2lKUFP/dJf3W0/xj/tmuf66A+6S/utr/jH/bNc/wBB76f+Fj/XX+IV2zXE2n/hY/11/iFds0ClKUClKUClKUClKUClKUClKUClKUClKUClKUHD9KUoJ10H7TZ9Mt3gihikVpTKS5bOWRVx5T28o/bUk/t8vP0W3/4n/nVQ0oLe/t9u/wBFt/2v/OoB1t1TJqVz7xIixtsVNq5IwueefrrQUoFSPoXq6TTLhp4o0kZozHhycYLKc8fVUcpQW9/b7d/otv8A8T/zp/b5efotv/xP/OqhpQTbr32jz6pFHHLDHGI3LgoWJOVxjzGoTSlB76f+Fj/XX+IV2zXE2n/hY/11/iFds0ClKUClKUClKUClKUClKUClKUClKUClKUClKUHLHtW6ImsLqSRUJtZWLxyAeVdxzsbH0SCcD4jHzxBc12/JGGBVgCDwQRkEfMHvWnfpLTySTZ2xJ7nwU/lQccUrsX+p+nfoVt/op/Kn9T9O/Qrb/RT+VBx1mvtdif1P079Ctv8ART+Vc7+2yxih1R0hjSNBHGQqKFXJXngcUEDpSrT+5/0uC4urlZ4o5QIQQJEDAHeORuHFBVeaZrsX+p+nfoVt/op/Kn9T9O/Qrb/RT+VBx3Suhvbd09aQaYzw20Mb+LGNyRqrYJORkDNc80Hvp/4WP9df4hXbNcTaf+Fj/XX+IV2zQKUpQKUpQKUpQKUpQKUpQKUpQKUpQKUpQKUpQKUpQKUpQK5j9vX43k/wo/4a6cqgvuhumZRcJfIpaJkEchAzsdSdpb4BgQM9sr8xQU5Vv/c3f3u6/wAEf7gqoKvr7nfpyWNJ7yVSqyhUiBGCygks36udoB9cGgualKUFb+378Ut/jR/vNcz11n7U+n5L3TZ4YhmUYkjH5xjOdo+ZGQPmRXJ0sbKxVgVYHDKRggjuCD2NB66f+Fj/AF1/iFds1yL7Oumpb6+hjRSUR1eZvyURWycn4nGAPU/bXXVApSlApSlApSlApSlApSlApSlApSlApSlApSlApSlApSlArC1n8BL+o37qUoOQtJ/vkX+Kv8Yrsa3+iv1D91KUHpSlKBXNft9/GP8A3BSlBZvsI/Fo/XP76selKBSlKBSlKBSlKBSlKBSlKBSlKBSlKBSlKBSlKD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 descr="Massolution Category Grow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6910" y="1268761"/>
            <a:ext cx="7735619" cy="51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63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0678" y="553323"/>
            <a:ext cx="835824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atin typeface="+mj-lt"/>
              </a:rPr>
              <a:t>Active Categories – All Platforms</a:t>
            </a:r>
          </a:p>
          <a:p>
            <a:r>
              <a:rPr lang="en-IE" sz="1600" b="1" dirty="0"/>
              <a:t>Source: 2013 Crowdfunding Industry Report (2014) masssolution.com</a:t>
            </a:r>
          </a:p>
          <a:p>
            <a:endParaRPr lang="en-IE" sz="1600" b="1" dirty="0"/>
          </a:p>
          <a:p>
            <a:endParaRPr lang="en-IE" sz="1600" b="1" dirty="0"/>
          </a:p>
          <a:p>
            <a:r>
              <a:rPr lang="en-IE" b="1" dirty="0"/>
              <a:t>Across all crowdfunding sites the median successful project value is less than $5,000</a:t>
            </a: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/>
          <a:srcRect l="42820" t="51718" r="30972" b="19283"/>
          <a:stretch>
            <a:fillRect/>
          </a:stretch>
        </p:blipFill>
        <p:spPr bwMode="auto">
          <a:xfrm>
            <a:off x="2063552" y="2276872"/>
            <a:ext cx="689249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AutoShape 3" descr="data:image/jpeg;base64,/9j/4AAQSkZJRgABAQAAAQABAAD/2wCEAAkGBxITEhQUEhQVFhUXGB0WFhcYFh4cFxgbFhcdHhkeHh4YHSggGB4lHB8VITEhKykrLi4uHB8zODMsNygtLisBCgoKBQUFDgUFDisZExkrKysrKysrKysrKysrKysrKysrKysrKysrKysrKysrKysrKysrKysrKysrKysrKysrK//AABEIANEA8QMBIgACEQEDEQH/xAAcAAEAAgMBAQEAAAAAAAAAAAAABgcEBQgDAQL/xABLEAACAQMDAgMEAwwIAwcFAAABAgMABBEFEiEGMRMiQQcUUWEycYEIIzM1QlJUcpGxstEVFhc0c3STs5Kh4UOClKLBwtIlNlViZP/EABQBAQAAAAAAAAAAAAAAAAAAAAD/xAAUEQEAAAAAAAAAAAAAAAAAAAAA/9oADAMBAAIRAxEAPwCS+3hkisPGGVnLpFHIrlWUZLHGCM8Bv21+Os+mYbPSmuIpJbe5gjRvFSZwXkG0YbzYfc3Hb1rx9sqtPd6TZISPFnMjEAEqEKAMAwIOFMhwRjivx7TtIuLaBbya4N/DA6GS2uFVY2DOFDDwAgLAn8pWHPbjBCddCalNcafazTjEskYZuMZ+DY9Nww321vEcHsQfTj4jvUQ6m1VZNK97SRobcweMwXyyOrJlI1f/ALPcxVSQM44GDzUb6Quv6I0GOVl3Tyq86x5+kzjcCc9lWMIzH0wfUjIWorA9jnHBr8tKoIBIBPYZ5P2VXnspsbiPSZLj6V1dGW68x4Z3z4ecejYDf96o/wBFwadqZjW78aPVoXEkrOzLMzRtuO3d5dvpsAG0dgMZoLT6j0/3i2kh8Z4N4x4qNhl5HY/Pt9tZNlCIYURpGbw0VTJIRubaANzHgEn1qs/ajphu7/T7RpGcSy7zGMiOOCFQZCwB87uS2GPACgADJLY3tztw3u8cssjGedEhhjyAkageK20Z8aUsQBntlQBncWC3XcAZJAHxJwK/VU57VNHklt7WOZ394uZ44be3RvvMC+pYD8K4XAZycAny4AyZH151B7klnp9vKsUk+I/Gcj7zDGAGfnu5AwvxOfWgnviru27hu74zz+yvruAMkgAdyTgVVSdMx3F9ZNYQPFDauZJ711ZJLhhjyhnAefcc7nI28nB9D86z1aFdUaDWI3Ng6ILVvN4Af8tn2Y3NnIyc7QBwAxNBa6sCMg5B7EV+RKuduRuHJGef2VCtT0yTT9GlTSS0jKpeEk+IwWR9zbMfSwhO3vnA7+uo6As9HvZIbu08SO7gyZkaRjKxZCreLvJ8QZOdw9fX0oLPqOWnVQk1KawSInwIlkll3eVWfBVMY5JBBzn0PwrcatbRSwyJOAYip8QEkAqOTkgg4qrPZD0jaXEUt9JAp8S5Z7YZbyRxt5PXnDBhzn6IoLdZgBknAHcmvkcgYZUgj4g5H/Kq36YP9MXl3Pc+e0tpTBbW5/BF15aV17O2MYzkDd8Rmv3rciWGs6etqqxpeCSO4iQYRtm3w5No4Dgk+bGSBigsetF1bqTxxpFB/ebhvBh9dmR55SPzY03P8yAPUVvCarvTtXu57qS+hsXuISDDaP48SDw1b744DnOZHAOfzVSg+ewm9Z9OaNyS8FxJGxJ5OSHyc/NiPsqxHcDkkAfP51VPsduHS/1e3kQxt4wnEZIYqXZtw3LweDH2r57a7Qn3YyvJIXuY47e3jO1cAAyFh/2kjN5QcgKGXAHmJC194zjIzjOPXFR6LqoPqb6ekZJjhE0ku7hNxGFxjkkMp7+vyrXaZ0JGJpru8leaa4hMUylsQojEFkQKAwUABRz6E9zUT9lHSNndLc3skClHuW91BLYSOJvL6888c/m0FvSSBRliAPiTgf8AOvoOeRVSdTapbHVZrbW4292YJ7izFhAOPvhOwjzFiBvP0cY8oPNkdM6NFZ20dvCztGgOwu244Ziw5+AzgfLFBtKUpQKUpQKUpQVVq9lqUus29/8A0dMYYIjGqG4tw+5g+WwJiv5WMZ9BWy6q0fUNWRbaSEWVrvDTF5EknkCnIVViLIozzkt3A445sOlBAvaZ01czadDZ2EasgkjV0Zwo8KMcckjgMEJxzxwDWu626PvprB1j2TXcxjifa3hxQwK27w4Q54XcqbiTub7FUWdSgg13aata2URtRFLOjx77dcLEsEaFTFEX5z9Al2OT5sY4Wsa20ebUL22vLix9ya2O4uZVaWY4wEwn5APOW59APMSLCpQVs+hajJrs9wEWKARJBHcEqWEfDP4a8+ctvG4jCgng8CttL09NPrQu50Hu9tAFtskHdK5O9sA5Ugccgfk47VM6/EsiqCzEKAMkk4AA9ST2oK96n0DUp9ZtriFYhbwwlUkkIIR5NwdggO5nwVxny8Dmvx1Zod5DqVjf28LXiwwmCRC6iXkMN+WwCTu5x8D2zxYlvOrqrowZWAZWByCD2II7ivSg0OjyX0ziW4QW0YB224ZZJGJGN0rjyqB3Cr9ZP5NQ95NWubd7HUNMSZmyvvHjIsB5O2TAyykcHyjdx2B4qzqUEEvbXUdOhsI7CL3uGGNoriMsqSPwux1LdsEPwM/SwQe4/XTXT7SX7alLa+5uYvC8ISBnkLEEySbPKDgAAck9z2FTmlBoOvbeeTTrqO2XdM8TIq5wSG4bBPrtLY+dan2c6RexW9utyFt0hj2JbowYsx+lJKw4yTkhBwMkkk42zWlBAumNNn0t7uMW8k9vNO1xDJEULAuoBjdXZSCNowwyD6kdq99G6duJ9QOpXyiMopitLcMGMSnOXdlJUyNluFJAB7nAqbUoIb7SW1CS3a2sLZ5DKNskwliQIjEhwu9wxcjjtgbu+eKkujRhYIlWJoVVQqxMVJQKMAHw2ZewHYms2lBVel6ZqMeuzX4sJRbzoI3Bmt96kKg3bVmIIBXtknBPrxW91fRJ7jW7SV4z7rawtIr5G1p3JXGM54G1hx3X51N6UGm6zinexukthumaJlQZAyWGOCeM4zj51G/Z3o1/FZwJMqWwhjKxwK24vI27MkzLxgkkiNfU5JJAAntKCrbhNUvrRrC+01GkK7PemmTwgQMCbC+bd67V79vKCcWLounLb28MCkssUaRAnuQihQT8+KzaUClKUClKUClKUFPzaap6jFpvn93Nv4nhC5mC7tp5GHyPqzipP1D01cWsTT6XcTrJGpf3eWV5oZgvJXErEoxGcFSPhx3Gkk/+7F/yn/tNWfdTrGju5ARVLMT2AUZJOfTGaDR9B9VR6lZpcINpyUkTOdjrjIz6jBBHyIrdi6j37N67xyU3Dd+zvVFdFahNZ6Bqd7ECviTYgPbG5kjLj04LHHzSpXP0TczWUMcIsonGyaO6UuZ9/DFy23JZ+cnPrQWcXHxH7aFx8RVVe1fRooHstTeGJzFMiXn3tSJEcBd7AjzFSMDPI3L8OJJBpNtd6pJcmGNhbIkSuUU75n2yFskZJjTwgp9N7fCgltxdRx48R1TPA3MBn6s96i/tXtUk0m73qG2xl1yPosvYj4Gor0bHPqBvbpobSfxJ5IR7xuLRxJgLGo2sEXBycdycmsq80G4senry3uJVlKRyeGV3YWMgbU83Jwd2PlgelBMehPxbZf5eL/bFbZL2IuUEiFx3UMCwx8s5qreqNXlg0LTY4XMZuRb27SLwyK8eWIPoSBj7TUl6r6OtBpkkUMSRGCIyQSIoDxvECwYMPNkkcnOTk0EykkCgsxAA5JJwAPmT2rz97j3BN67iMhdw3EfEDuapfq2/a+6Whup8mZSo3ZIDFZzEWIGA2QM8jgnipD1l7PLN7B54kMd1HF4yz72MhaNN3mZmJbOMZ7jgjtQTPq3RUu7fw3nlgUMHMkUmxht9CTxj/p8K3DuAMkgD4k8VSXtJmN105ZXU/mmBj82cZLKVYkDg7sA/uqRe26wRl0+Q7gwvI4wVdh5XJzwDjPAw3cehoLH96Tfs3rv77dw3fs71+5ZVUFmIVR3JOAPtNVV7UOnrW0FjcW0SxTC9iBlX6bBixbex5ck+pJNZ3tDBXVNMlusf0chfeW/BJOVcRtJngc+Hhj2w3zoLFt7hHG5GVh8VII/aK/N9dpFG8shCpGpdyfRVGSf2VV2m6Da3euS3FvEklosC75E/AtcBwRsZfK7AAZIyBznmpz19ZvNpt5HHku0D7QO5IXOPt7fbQRnpETawDe3TyJalittaxyMilUbBeVkIMhJGNudvB4Oa2vUXR4FvI2ntJb3KKWiMUrKrsOQjqW2OGIA8w4zWN7F9RSbSbcLjMW6Jx8GViefrBU/bU2mmVFZ3YKqgszMcKoAySSeAAOc0DxAMbiATwAT647fM96+Qzq4JRlYA4OCDgjuOPWqu9o2mJLrWkjdIBKJVcpIwyqoOF58m4FgWXBwe+QCP11rpcWk2Pg2AaL326jiZvEbyhwd2CeVG1SvHI3Ggs2K6jZiqurMv0gGBI+sDtX7llVQWYhQO5JwB9pqv77ou6Z7RoEsbVraQMrwh9xjGQ0Z8oyrZ5z/61m69ZWxu5DqEi3Ksqi2shE0jRgDDyeGm4uxJ/CbRtHGeaCaRyBgCpBB5BByD9orXaVrsFw0yxOG8GTwnPG3eFBIBzzjIB+eRUF9jFupt9Rg2sIlvJY1jYnKJgDbweD8cHvmtZ7JulLGVr55LeNmhvpFiJByioQVA59DQWPFoqLfPdePKXeIR+CZPvQCkeYJ8e3PzPxrbhx8R+2q40ayjj6lvNi432iu3JOWZ1yee3YcdqwrbTLfTeohiGNIryEtCwRQIpYwfECceQFQc477wPqC1Aw+IrzN1Hv2b1399m4bv2d6ri2jis9OvtVggjjmnEksJEa5SNiFhxgDCsAkpHxY57Vh2nR1xdaXEiLZq8qR3AuiXNx4rbX8QttzvPIzu4HHbigtmlVz/AFc6g/8AyUH+k1KBP0XqJ1MaitxaiQJ4Yj8KQpswRg+fJPPfj6q3Gp9NXd6nhXt0iwE+eK1iZDIAc7XkkdjtPqFC5+Nbg9UWOM++W2P8eP8A+VbG3uEkUNGyup7MpBB+0cUGs1Ppu3msnstgSBo/DCqB5AOVIz6ggMPmKjXTvTerwRLavewG3QbVlWJvegg7KpZtinHAJDY+eKntKDWa/oyXVpLbPnbJGUyTkg48rZPcg4OflWN0VoPuNnDb53Oq5kbk7pG5c5PJGScfICt5Sgr6Doy+s7u4m024hENy/iSQ3CMyq5zll2MD3J9R6A5wK2+t9OXU1hLa+8K8k+RLLIpCgMO0aIcIowAFyfUkkkkyqlBDpuihcaYlhdsp8NVWOWIEFTGoCvhvyu+R2waXei6lPamzmmgCsvhyXKBvFdOzYjPlR2XgtuI5JA7ATGlBWntc02O20B4IRtjj8FFHrgSr3PqT3J+Jrc/0Pf3VottcywJE6KsskIbxZE2jcoDeWIsOCfNxnAGeNp1b0tHqEfgzSzLEfpRxlAHIIKklkLcEehA+Oa2WlWJhj2GaSbHZpNm4DAAH3tFBA+Yz86CL9f8ARkl7Zx2du0UEKbcZViQIxhVUAgAY/dX3rPpm7vo7ZfEt4zDKk5O1yC8ZbAHI8uCPn3rddR9T2tiqtcybN52ooBLOfgAB8xz2rc0EN636Yu7+O3QSQR+FIk7Ha7ZdM8DkeXkfOtN1ZbXFzqdmltOI722iaaTK7rZUkymQrHJc5IHHb1GBVh3l9FEFMsiRhmCKXYLuZuyjJ5J+FarWulYLiZbjdLDcIpRZ4X2ybSc7TkFXHyYGgiOs6prdjJaNLJa3MU1wkDIkRR8yZ7c/AMc+mBkYzVl1ptP6cjjkWV3mnlUEJJO+4rnuVVQEQkcEhQccVuaCDDoeW1upLnS5khEpzNbSoWgc57rtIaM8ntnv6DiszWtH1C9iME0sFvC/E3gh5JJEyMoGfaIwwyCcE81LaUEM6k6Xuri/tbtJIFFqX8NGVyX8RQDuIPGMHGK2PV3TA1Gya3nYI5wwdBkJIvIIB5I7jHBwTyO9SKlBDtE0fVsJFd3kJiTGXhjYTyhcYDOx2oD6lVyeeRnNY69LX0Oo3V1az2+y6CbxNG7PGY1CjbsZd478Ej0HpkzmlBDOh+lLqxmut88ckE0zTj72RMXf84ghFHyC8n83tWP0v0lfWVzc+HcQe6zztcEGJjOCxyVB3BRxgZIb4gCp3Sgh1r01drqj35kgKvGITGFfIRWByDnlsD4Y5r39oPR66lFCm7Y0cyvu5B2E4lUEc8oTj5gVKqUGFf6XFNbvbuv3p4zEVHGFK44+GB2qGdOdLataRi0jvYDarkJI0LNcohJO1ctsz8C24D4YGKsClBof6rr+k3v/AIl6VvqUFTC0j/rWw2JhrTLDaME7QMkepxSGL3PqZLeyG2C4g8W5iTiNWxJ5tvZT5Yzxj6Xzr7cQ7+qXXcy5s8blOGHA5BIODU/0Ppm3tXkkjVmmlOZZpHLyvjsCzdgMDyjA4HFB56/1jY2Zxczqh4yArOVz23CNSUB+JxWy/pSDwRceLH4JUP4pYBNp7HceMdqr9poDp+oR6fC1xERO01zM4EbyFT4hDFS8zLgAELt4A3dyMroOJW6diVgGBt5cgjIPL+hoN2nX+mFoFF0ha4JWEYbzEOU/N8oLhgCcA44zWtf2paat1LA86KkSjMvJVnJOVXaDnaAMn4n5VgexfRrZtJtJWgiaTfI+9kUtuWZ1VskZBCgAH0Ar70rCp17VgVXASDAwMfQoJXc9XWEcixvcxK7LvCluQuzflvzBt5y2K89F6zsLqZoIJw0qjcUKOhIHqu9RvH1ZqKdW2kZ6g0omNDmOXOVHOxSVzxzg8j4V7dVoB1BpLAAM0c6sR3ICHAJ9QMn9poJlq2u29uVWVzvfJWNEeSRgO5CRKzkD1OMCvll1BaywG4SZPBXIZ2O0IR3Dh8FCOOCAagPT6S3GtasPepYJI/CRQqxMTEFOAPGjcqM4Y4wCWBOeKkum9IxWy3zGWSc3QLyrKI9uQrchY0UDPrx6Cg916+00mAC6Qm4YrCAGO8iQx/m+UFwwDHAOOCaydT6ts4HdJJG3RgGTZFJIIwRkeIYkYR8c+Yjjmoj7FtFtn0m1keCJn3ySb2RSwdJnVWBIyCAAAfSsLUDqGlTXl3bpHe2E0rzTLu++xNkiXn1CkFcc4C8gYJoM321TpJpts8ZDI9zAyMOQwYMQQfUEGpOnXWnG5FqLlDMW2hcNtLZxtD42Fs8Y3Zzx3qC+0q4t5tCsWt1KwNLbiNG7qgVlCnJOSAMdz27mtr7arSNLG3ZEVTFdQ+GVAGzkjAx2Hbj5UEk6yn037wmoNHnxVeBGLbjIGAUhU8xGWAPpzzxWdrHUlpavGlxMiPKyrGhPmYs20HA5C5/KPA+NQ321geFpx9ff4efsf/pX32wW6M+k7lVs6hChyAcqx5U57g/CgkOne0DTJ7j3aK7jaXOAAGCsfgrkbHP1E5rZ6tr1vbFFlZt752IkbySMF7kJErNgcZOMDIqF+2/SIW01pwgWeF4zA6jD7mkVdoK88g5x8QD6U6l0vUUuob+wMctwlssNzbO2Nys2/K5xglgfUfRHfkUE50fVobqPxIH3pkqeCpDL9JWVgGVh6ggGs6op7OuoYb2GWWOFoJRMRcRsc4lCqGOfqC+g5B4+MroFKUoFKUoFKUoFKUoFKUoFKUoIb/Z+nvXvnvd17zt2eJmL6OMY2+Ftx9lTEjPBr7SghWm+zmGFJIFubr3WQsTbbwIxv7gMqiTb/wDruwfXOTnL0XopbazNpHdXJQ5UMShZUJJKqNm0Alm5wTz3wABKqUGg6U6XWwjWGKaZoVBCRvsIUs+4kFUDE5Ldzjk1hX3Qsb3r3kdzcwPKoSZYnVVkC4HcqSpwAMggj0INSylBGNT6NSa6jujcXCyQgrDtKbUDDDDzIS2fixJr7q/R6z3cd21xOssWfB2+HtjDDDAAxndn55qTUoIl1F0HDc3K3cc09tcqNplgYKXUdgwIIPw+rAOcCs616XWOF41nn8STHi3DMHnfHoS6kBQCQFAAGTjGSa39KDQdKdLrYRrFDNM0Khgsb7CFLNuJBCBs53dzjk1iT9G5FwiXdzHDcO7yRL4ZAMrEy7GZC0YYlsgHjJxipVSgiut9CW9xbwWu+WK3g27I4yuMp9FiWUsSMn15zk5r06i6OW9ijinubgqhDeXw1LupO1mxH3GewwPlUmpQRbX+i1vFhWe5uCIWEi48MEyKWw5xHycHGO3A4qNe2CyLR6VEZJMtfRRmUYEmWBG4bQAG9eBjNWdWo1TpizuH8S4t4pXAwGdckY+Ge1Bix9Lhnie6nluvBIeJZAiorqCA5WNFDuMnBOcdwAa9dQ6eL3HvMNxNBIYxE4QIyOqFiuVkUjILPgjHc1trO1SJAkahUXso7DJz+/Ne1Bqem+n4rONkjLMzu0ssjkF5JH+kzYAGT8AAK21KUClKUClKUClKUClKUClKUClKUClKUCleF3dxxLuldEX852Cj9pNaGXr/AEpeDfW/w4kB/dQSWlabTOq7C4bbBdQSN+asi7v2ZzW5oFKUoFK0mo9XafA22a7gRh3UyLuH2A5rGh690tiAL63yeBmQD99BJKV5W1ykiho3V1PZlYMD9or1oFKUoFKUoFKUoFKUoFKUoFKUoFKUoFKUoFKUoFKUoFUt7R/bL4bNb6aVLDKvcEAqD6iMHhsfnHj4A962Xt56ya2gWzhbbLcKTIQeVizj7N5yPqDVztQZeqapPcOZLiWSVz6uxY8/DPYfIViUpQKsToL2sXdkypcM9xbdirHMiD4ox5P6pOPhiq7pQdiz9V2a2XvxlU2+3eHHc57KAed2eNvfPFc79de1K8v2ZY2a3t+wjRsMw+LsOTn83t9feoY2ozGFYDIxhVzII8+UORgtj44/efiaxaBSlKDO0jWbi1ffbTSRN8UYjP1jsw+Rq8fZr7YhOyW2obUlOFScYCSH4OBwjHjkeU/L1oClB3BSq09h/WTXtq0EzEz24A3E5Lxn6JPxIwVP2H1qy6BSlKBSlKBSlKBSlKBSlKBSlKBSlKBSlKBSlKDkn2oasbnVLpyeFkMSfJYvL/zIJ+2orXpcSl3ZjyWYsfrJya86D6ikkAAkngAdyT2xVg6P7G9VnQOUigBGQJnIb7VVWK/UcVv/ALnnplJZZbyQBvBIjiB9HYZZvrC4A/WPyq/6Dk7qz2bahYJ4k0avEO8kTblX9bIDKPmRiohXbs0SupVgGVgQwIyCDwQR6iuQuvdBFjf3FuudivmPP5jjcg574BAz64oI/SlSr2YdPrfalBC4zGCZJR8UjGcH5Mdqn66DJ6W9mGo30YljjWOJuVeZioYfEAAsR88YrL132QapbIX8NJlAyfAYswH6rKrH7Aa6hVQAABgDgAdhX2g4fxSrW+6A6ZS3uo7qJdq3O7xAO3iJjJ+RYEH6wT61VNBNPY7q5t9WtznCykwP8xJ9H/zhD9ldWVxboM+y5t3/ADZo2/4XBrtKgUpSgUpSgUpSgUpSgUpSgUpSgUpSgUpSgUpSg4fpSlB0X9zj+LZv82/+zDVq1VX3OP4tm/zb/wCzDVq0CuZvb8oGrH5wxk/+Yf8AoK6Zrmj7oD8an/Aj/e1BW1Wl9zqP/qcp/wD5n/3I6q2rT+51/GUv+Wb/AHI6Do2lKUFP/dJf3W0/xj/tmuf66A+6S/utr/jH/bNc/wBB76f+Fj/XX+IV2zXE2n/hY/11/iFds0ClKUClKUClKUClKUClKUClKUClKUClKUClKUHD9KUoJ10H7TZ9Mt3gihikVpTKS5bOWRVx5T28o/bUk/t8vP0W3/4n/nVQ0oLe/t9u/wBFt/2v/OoB1t1TJqVz7xIixtsVNq5IwueefrrQUoFSPoXq6TTLhp4o0kZozHhycYLKc8fVUcpQW9/b7d/otv8A8T/zp/b5efotv/xP/OqhpQTbr32jz6pFHHLDHGI3LgoWJOVxjzGoTSlB76f+Fj/XX+IV2zXE2n/hY/11/iFds0ClKUClKUClKUClKUClKUClKUClKUClKUClKUHLHtW6ImsLqSRUJtZWLxyAeVdxzsbH0SCcD4jHzxBc12/JGGBVgCDwQRkEfMHvWnfpLTySTZ2xJ7nwU/lQccUrsX+p+nfoVt/op/Kn9T9O/Qrb/RT+VBx1mvtdif1P079Ctv8ART+Vc7+2yxih1R0hjSNBHGQqKFXJXngcUEDpSrT+5/0uC4urlZ4o5QIQQJEDAHeORuHFBVeaZrsX+p+nfoVt/op/Kn9T9O/Qrb/RT+VBx3Suhvbd09aQaYzw20Mb+LGNyRqrYJORkDNc80Hvp/4WP9df4hXbNcTaf+Fj/XX+IV2zQKUpQKUpQKUpQKUpQKUpQKUpQKUpQKUpQKUpQKUpQKUpQK5j9vX43k/wo/4a6cqgvuhumZRcJfIpaJkEchAzsdSdpb4BgQM9sr8xQU5Vv/c3f3u6/wAEf7gqoKvr7nfpyWNJ7yVSqyhUiBGCygks36udoB9cGgualKUFb+378Ut/jR/vNcz11n7U+n5L3TZ4YhmUYkjH5xjOdo+ZGQPmRXJ0sbKxVgVYHDKRggjuCD2NB66f+Fj/AF1/iFds1yL7Oumpb6+hjRSUR1eZvyURWycn4nGAPU/bXXVApSlApSlApSlApSlApSlApSlApSlApSlApSlApSlApSlArC1n8BL+o37qUoOQtJ/vkX+Kv8Yrsa3+iv1D91KUHpSlKBXNft9/GP8A3BSlBZvsI/Fo/XP76selKBSlKBSlKBSlKBSlKBSlKBSlKBSlKBSlKBSlKD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965" name="AutoShape 5" descr="data:image/jpeg;base64,/9j/4AAQSkZJRgABAQAAAQABAAD/2wCEAAkGBxITEhQUEhQVFhUXGB0WFhcYFh4cFxgbFhcdHhkeHh4YHSggGB4lHB8VITEhKykrLi4uHB8zODMsNygtLisBCgoKBQUFDgUFDisZExkrKysrKysrKysrKysrKysrKysrKysrKysrKysrKysrKysrKysrKysrKysrKysrKysrK//AABEIANEA8QMBIgACEQEDEQH/xAAcAAEAAgMBAQEAAAAAAAAAAAAABgcEBQgDAQL/xABLEAACAQMDAgMEAwwIAwcFAAABAgMABBEFEiEGMRMiQQcUUWEycYEIIzM1QlJUcpGxstEVFhc0c3STs5Kh4UOClKLBwtIlNlViZP/EABQBAQAAAAAAAAAAAAAAAAAAAAD/xAAUEQEAAAAAAAAAAAAAAAAAAAAA/9oADAMBAAIRAxEAPwCS+3hkisPGGVnLpFHIrlWUZLHGCM8Bv21+Os+mYbPSmuIpJbe5gjRvFSZwXkG0YbzYfc3Hb1rx9sqtPd6TZISPFnMjEAEqEKAMAwIOFMhwRjivx7TtIuLaBbya4N/DA6GS2uFVY2DOFDDwAgLAn8pWHPbjBCddCalNcafazTjEskYZuMZ+DY9Nww321vEcHsQfTj4jvUQ6m1VZNK97SRobcweMwXyyOrJlI1f/ALPcxVSQM44GDzUb6Quv6I0GOVl3Tyq86x5+kzjcCc9lWMIzH0wfUjIWorA9jnHBr8tKoIBIBPYZ5P2VXnspsbiPSZLj6V1dGW68x4Z3z4ecejYDf96o/wBFwadqZjW78aPVoXEkrOzLMzRtuO3d5dvpsAG0dgMZoLT6j0/3i2kh8Z4N4x4qNhl5HY/Pt9tZNlCIYURpGbw0VTJIRubaANzHgEn1qs/ajphu7/T7RpGcSy7zGMiOOCFQZCwB87uS2GPACgADJLY3tztw3u8cssjGedEhhjyAkageK20Z8aUsQBntlQBncWC3XcAZJAHxJwK/VU57VNHklt7WOZ394uZ44be3RvvMC+pYD8K4XAZycAny4AyZH151B7klnp9vKsUk+I/Gcj7zDGAGfnu5AwvxOfWgnviru27hu74zz+yvruAMkgAdyTgVVSdMx3F9ZNYQPFDauZJ711ZJLhhjyhnAefcc7nI28nB9D86z1aFdUaDWI3Ng6ILVvN4Af8tn2Y3NnIyc7QBwAxNBa6sCMg5B7EV+RKuduRuHJGef2VCtT0yTT9GlTSS0jKpeEk+IwWR9zbMfSwhO3vnA7+uo6As9HvZIbu08SO7gyZkaRjKxZCreLvJ8QZOdw9fX0oLPqOWnVQk1KawSInwIlkll3eVWfBVMY5JBBzn0PwrcatbRSwyJOAYip8QEkAqOTkgg4qrPZD0jaXEUt9JAp8S5Z7YZbyRxt5PXnDBhzn6IoLdZgBknAHcmvkcgYZUgj4g5H/Kq36YP9MXl3Pc+e0tpTBbW5/BF15aV17O2MYzkDd8Rmv3rciWGs6etqqxpeCSO4iQYRtm3w5No4Dgk+bGSBigsetF1bqTxxpFB/ebhvBh9dmR55SPzY03P8yAPUVvCarvTtXu57qS+hsXuISDDaP48SDw1b744DnOZHAOfzVSg+ewm9Z9OaNyS8FxJGxJ5OSHyc/NiPsqxHcDkkAfP51VPsduHS/1e3kQxt4wnEZIYqXZtw3LweDH2r57a7Qn3YyvJIXuY47e3jO1cAAyFh/2kjN5QcgKGXAHmJC194zjIzjOPXFR6LqoPqb6ekZJjhE0ku7hNxGFxjkkMp7+vyrXaZ0JGJpru8leaa4hMUylsQojEFkQKAwUABRz6E9zUT9lHSNndLc3skClHuW91BLYSOJvL6888c/m0FvSSBRliAPiTgf8AOvoOeRVSdTapbHVZrbW4292YJ7izFhAOPvhOwjzFiBvP0cY8oPNkdM6NFZ20dvCztGgOwu244Ziw5+AzgfLFBtKUpQKUpQKUpQVVq9lqUus29/8A0dMYYIjGqG4tw+5g+WwJiv5WMZ9BWy6q0fUNWRbaSEWVrvDTF5EknkCnIVViLIozzkt3A445sOlBAvaZ01czadDZ2EasgkjV0Zwo8KMcckjgMEJxzxwDWu626PvprB1j2TXcxjifa3hxQwK27w4Q54XcqbiTub7FUWdSgg13aata2URtRFLOjx77dcLEsEaFTFEX5z9Al2OT5sY4Wsa20ebUL22vLix9ya2O4uZVaWY4wEwn5APOW59APMSLCpQVs+hajJrs9wEWKARJBHcEqWEfDP4a8+ctvG4jCgng8CttL09NPrQu50Hu9tAFtskHdK5O9sA5Ugccgfk47VM6/EsiqCzEKAMkk4AA9ST2oK96n0DUp9ZtriFYhbwwlUkkIIR5NwdggO5nwVxny8Dmvx1Zod5DqVjf28LXiwwmCRC6iXkMN+WwCTu5x8D2zxYlvOrqrowZWAZWByCD2II7ivSg0OjyX0ziW4QW0YB224ZZJGJGN0rjyqB3Cr9ZP5NQ95NWubd7HUNMSZmyvvHjIsB5O2TAyykcHyjdx2B4qzqUEEvbXUdOhsI7CL3uGGNoriMsqSPwux1LdsEPwM/SwQe4/XTXT7SX7alLa+5uYvC8ISBnkLEEySbPKDgAAck9z2FTmlBoOvbeeTTrqO2XdM8TIq5wSG4bBPrtLY+dan2c6RexW9utyFt0hj2JbowYsx+lJKw4yTkhBwMkkk42zWlBAumNNn0t7uMW8k9vNO1xDJEULAuoBjdXZSCNowwyD6kdq99G6duJ9QOpXyiMopitLcMGMSnOXdlJUyNluFJAB7nAqbUoIb7SW1CS3a2sLZ5DKNskwliQIjEhwu9wxcjjtgbu+eKkujRhYIlWJoVVQqxMVJQKMAHw2ZewHYms2lBVel6ZqMeuzX4sJRbzoI3Bmt96kKg3bVmIIBXtknBPrxW91fRJ7jW7SV4z7rawtIr5G1p3JXGM54G1hx3X51N6UGm6zinexukthumaJlQZAyWGOCeM4zj51G/Z3o1/FZwJMqWwhjKxwK24vI27MkzLxgkkiNfU5JJAAntKCrbhNUvrRrC+01GkK7PemmTwgQMCbC+bd67V79vKCcWLounLb28MCkssUaRAnuQihQT8+KzaUClKUClKUClKUFPzaap6jFpvn93Nv4nhC5mC7tp5GHyPqzipP1D01cWsTT6XcTrJGpf3eWV5oZgvJXErEoxGcFSPhx3Gkk/+7F/yn/tNWfdTrGju5ARVLMT2AUZJOfTGaDR9B9VR6lZpcINpyUkTOdjrjIz6jBBHyIrdi6j37N67xyU3Dd+zvVFdFahNZ6Bqd7ECviTYgPbG5kjLj04LHHzSpXP0TczWUMcIsonGyaO6UuZ9/DFy23JZ+cnPrQWcXHxH7aFx8RVVe1fRooHstTeGJzFMiXn3tSJEcBd7AjzFSMDPI3L8OJJBpNtd6pJcmGNhbIkSuUU75n2yFskZJjTwgp9N7fCgltxdRx48R1TPA3MBn6s96i/tXtUk0m73qG2xl1yPosvYj4Gor0bHPqBvbpobSfxJ5IR7xuLRxJgLGo2sEXBycdycmsq80G4senry3uJVlKRyeGV3YWMgbU83Jwd2PlgelBMehPxbZf5eL/bFbZL2IuUEiFx3UMCwx8s5qreqNXlg0LTY4XMZuRb27SLwyK8eWIPoSBj7TUl6r6OtBpkkUMSRGCIyQSIoDxvECwYMPNkkcnOTk0EykkCgsxAA5JJwAPmT2rz97j3BN67iMhdw3EfEDuapfq2/a+6Whup8mZSo3ZIDFZzEWIGA2QM8jgnipD1l7PLN7B54kMd1HF4yz72MhaNN3mZmJbOMZ7jgjtQTPq3RUu7fw3nlgUMHMkUmxht9CTxj/p8K3DuAMkgD4k8VSXtJmN105ZXU/mmBj82cZLKVYkDg7sA/uqRe26wRl0+Q7gwvI4wVdh5XJzwDjPAw3cehoLH96Tfs3rv77dw3fs71+5ZVUFmIVR3JOAPtNVV7UOnrW0FjcW0SxTC9iBlX6bBixbex5ck+pJNZ3tDBXVNMlusf0chfeW/BJOVcRtJngc+Hhj2w3zoLFt7hHG5GVh8VII/aK/N9dpFG8shCpGpdyfRVGSf2VV2m6Da3euS3FvEklosC75E/AtcBwRsZfK7AAZIyBznmpz19ZvNpt5HHku0D7QO5IXOPt7fbQRnpETawDe3TyJalittaxyMilUbBeVkIMhJGNudvB4Oa2vUXR4FvI2ntJb3KKWiMUrKrsOQjqW2OGIA8w4zWN7F9RSbSbcLjMW6Jx8GViefrBU/bU2mmVFZ3YKqgszMcKoAySSeAAOc0DxAMbiATwAT647fM96+Qzq4JRlYA4OCDgjuOPWqu9o2mJLrWkjdIBKJVcpIwyqoOF58m4FgWXBwe+QCP11rpcWk2Pg2AaL326jiZvEbyhwd2CeVG1SvHI3Ggs2K6jZiqurMv0gGBI+sDtX7llVQWYhQO5JwB9pqv77ou6Z7RoEsbVraQMrwh9xjGQ0Z8oyrZ5z/61m69ZWxu5DqEi3Ksqi2shE0jRgDDyeGm4uxJ/CbRtHGeaCaRyBgCpBB5BByD9orXaVrsFw0yxOG8GTwnPG3eFBIBzzjIB+eRUF9jFupt9Rg2sIlvJY1jYnKJgDbweD8cHvmtZ7JulLGVr55LeNmhvpFiJByioQVA59DQWPFoqLfPdePKXeIR+CZPvQCkeYJ8e3PzPxrbhx8R+2q40ayjj6lvNi432iu3JOWZ1yee3YcdqwrbTLfTeohiGNIryEtCwRQIpYwfECceQFQc477wPqC1Aw+IrzN1Hv2b1399m4bv2d6ri2jis9OvtVggjjmnEksJEa5SNiFhxgDCsAkpHxY57Vh2nR1xdaXEiLZq8qR3AuiXNx4rbX8QttzvPIzu4HHbigtmlVz/AFc6g/8AyUH+k1KBP0XqJ1MaitxaiQJ4Yj8KQpswRg+fJPPfj6q3Gp9NXd6nhXt0iwE+eK1iZDIAc7XkkdjtPqFC5+Nbg9UWOM++W2P8eP8A+VbG3uEkUNGyup7MpBB+0cUGs1Ppu3msnstgSBo/DCqB5AOVIz6ggMPmKjXTvTerwRLavewG3QbVlWJvegg7KpZtinHAJDY+eKntKDWa/oyXVpLbPnbJGUyTkg48rZPcg4OflWN0VoPuNnDb53Oq5kbk7pG5c5PJGScfICt5Sgr6Doy+s7u4m024hENy/iSQ3CMyq5zll2MD3J9R6A5wK2+t9OXU1hLa+8K8k+RLLIpCgMO0aIcIowAFyfUkkkkyqlBDpuihcaYlhdsp8NVWOWIEFTGoCvhvyu+R2waXei6lPamzmmgCsvhyXKBvFdOzYjPlR2XgtuI5JA7ATGlBWntc02O20B4IRtjj8FFHrgSr3PqT3J+Jrc/0Pf3VottcywJE6KsskIbxZE2jcoDeWIsOCfNxnAGeNp1b0tHqEfgzSzLEfpRxlAHIIKklkLcEehA+Oa2WlWJhj2GaSbHZpNm4DAAH3tFBA+Yz86CL9f8ARkl7Zx2du0UEKbcZViQIxhVUAgAY/dX3rPpm7vo7ZfEt4zDKk5O1yC8ZbAHI8uCPn3rddR9T2tiqtcybN52ooBLOfgAB8xz2rc0EN636Yu7+O3QSQR+FIk7Ha7ZdM8DkeXkfOtN1ZbXFzqdmltOI722iaaTK7rZUkymQrHJc5IHHb1GBVh3l9FEFMsiRhmCKXYLuZuyjJ5J+FarWulYLiZbjdLDcIpRZ4X2ybSc7TkFXHyYGgiOs6prdjJaNLJa3MU1wkDIkRR8yZ7c/AMc+mBkYzVl1ptP6cjjkWV3mnlUEJJO+4rnuVVQEQkcEhQccVuaCDDoeW1upLnS5khEpzNbSoWgc57rtIaM8ntnv6DiszWtH1C9iME0sFvC/E3gh5JJEyMoGfaIwwyCcE81LaUEM6k6Xuri/tbtJIFFqX8NGVyX8RQDuIPGMHGK2PV3TA1Gya3nYI5wwdBkJIvIIB5I7jHBwTyO9SKlBDtE0fVsJFd3kJiTGXhjYTyhcYDOx2oD6lVyeeRnNY69LX0Oo3V1az2+y6CbxNG7PGY1CjbsZd478Ej0HpkzmlBDOh+lLqxmut88ckE0zTj72RMXf84ghFHyC8n83tWP0v0lfWVzc+HcQe6zztcEGJjOCxyVB3BRxgZIb4gCp3Sgh1r01drqj35kgKvGITGFfIRWByDnlsD4Y5r39oPR66lFCm7Y0cyvu5B2E4lUEc8oTj5gVKqUGFf6XFNbvbuv3p4zEVHGFK44+GB2qGdOdLataRi0jvYDarkJI0LNcohJO1ctsz8C24D4YGKsClBof6rr+k3v/AIl6VvqUFTC0j/rWw2JhrTLDaME7QMkepxSGL3PqZLeyG2C4g8W5iTiNWxJ5tvZT5Yzxj6Xzr7cQ7+qXXcy5s8blOGHA5BIODU/0Ppm3tXkkjVmmlOZZpHLyvjsCzdgMDyjA4HFB56/1jY2Zxczqh4yArOVz23CNSUB+JxWy/pSDwRceLH4JUP4pYBNp7HceMdqr9poDp+oR6fC1xERO01zM4EbyFT4hDFS8zLgAELt4A3dyMroOJW6diVgGBt5cgjIPL+hoN2nX+mFoFF0ha4JWEYbzEOU/N8oLhgCcA44zWtf2paat1LA86KkSjMvJVnJOVXaDnaAMn4n5VgexfRrZtJtJWgiaTfI+9kUtuWZ1VskZBCgAH0Ar70rCp17VgVXASDAwMfQoJXc9XWEcixvcxK7LvCluQuzflvzBt5y2K89F6zsLqZoIJw0qjcUKOhIHqu9RvH1ZqKdW2kZ6g0omNDmOXOVHOxSVzxzg8j4V7dVoB1BpLAAM0c6sR3ICHAJ9QMn9poJlq2u29uVWVzvfJWNEeSRgO5CRKzkD1OMCvll1BaywG4SZPBXIZ2O0IR3Dh8FCOOCAagPT6S3GtasPepYJI/CRQqxMTEFOAPGjcqM4Y4wCWBOeKkum9IxWy3zGWSc3QLyrKI9uQrchY0UDPrx6Cg916+00mAC6Qm4YrCAGO8iQx/m+UFwwDHAOOCaydT6ts4HdJJG3RgGTZFJIIwRkeIYkYR8c+Yjjmoj7FtFtn0m1keCJn3ySb2RSwdJnVWBIyCAAAfSsLUDqGlTXl3bpHe2E0rzTLu++xNkiXn1CkFcc4C8gYJoM321TpJpts8ZDI9zAyMOQwYMQQfUEGpOnXWnG5FqLlDMW2hcNtLZxtD42Fs8Y3Zzx3qC+0q4t5tCsWt1KwNLbiNG7qgVlCnJOSAMdz27mtr7arSNLG3ZEVTFdQ+GVAGzkjAx2Hbj5UEk6yn037wmoNHnxVeBGLbjIGAUhU8xGWAPpzzxWdrHUlpavGlxMiPKyrGhPmYs20HA5C5/KPA+NQ321geFpx9ff4efsf/pX32wW6M+k7lVs6hChyAcqx5U57g/CgkOne0DTJ7j3aK7jaXOAAGCsfgrkbHP1E5rZ6tr1vbFFlZt752IkbySMF7kJErNgcZOMDIqF+2/SIW01pwgWeF4zA6jD7mkVdoK88g5x8QD6U6l0vUUuob+wMctwlssNzbO2Nys2/K5xglgfUfRHfkUE50fVobqPxIH3pkqeCpDL9JWVgGVh6ggGs6op7OuoYb2GWWOFoJRMRcRsc4lCqGOfqC+g5B4+MroFKUoFKUoFKUoFKUoFKUoFKUoIb/Z+nvXvnvd17zt2eJmL6OMY2+Ftx9lTEjPBr7SghWm+zmGFJIFubr3WQsTbbwIxv7gMqiTb/wDruwfXOTnL0XopbazNpHdXJQ5UMShZUJJKqNm0Alm5wTz3wABKqUGg6U6XWwjWGKaZoVBCRvsIUs+4kFUDE5Ldzjk1hX3Qsb3r3kdzcwPKoSZYnVVkC4HcqSpwAMggj0INSylBGNT6NSa6jujcXCyQgrDtKbUDDDDzIS2fixJr7q/R6z3cd21xOssWfB2+HtjDDDAAxndn55qTUoIl1F0HDc3K3cc09tcqNplgYKXUdgwIIPw+rAOcCs616XWOF41nn8STHi3DMHnfHoS6kBQCQFAAGTjGSa39KDQdKdLrYRrFDNM0Khgsb7CFLNuJBCBs53dzjk1iT9G5FwiXdzHDcO7yRL4ZAMrEy7GZC0YYlsgHjJxipVSgiut9CW9xbwWu+WK3g27I4yuMp9FiWUsSMn15zk5r06i6OW9ijinubgqhDeXw1LupO1mxH3GewwPlUmpQRbX+i1vFhWe5uCIWEi48MEyKWw5xHycHGO3A4qNe2CyLR6VEZJMtfRRmUYEmWBG4bQAG9eBjNWdWo1TpizuH8S4t4pXAwGdckY+Ge1Bix9Lhnie6nluvBIeJZAiorqCA5WNFDuMnBOcdwAa9dQ6eL3HvMNxNBIYxE4QIyOqFiuVkUjILPgjHc1trO1SJAkahUXso7DJz+/Ne1Bqem+n4rONkjLMzu0ssjkF5JH+kzYAGT8AAK21KUClKUClKUClKUClKUClKUClKUClKUCleF3dxxLuldEX852Cj9pNaGXr/AEpeDfW/w4kB/dQSWlabTOq7C4bbBdQSN+asi7v2ZzW5oFKUoFK0mo9XafA22a7gRh3UyLuH2A5rGh690tiAL63yeBmQD99BJKV5W1ykiho3V1PZlYMD9or1oFKUoFKUoFKUoFKUoFKUoFKUoFKUoFKUoFKUoFKUoFUt7R/bL4bNb6aVLDKvcEAqD6iMHhsfnHj4A962Xt56ya2gWzhbbLcKTIQeVizj7N5yPqDVztQZeqapPcOZLiWSVz6uxY8/DPYfIViUpQKsToL2sXdkypcM9xbdirHMiD4ox5P6pOPhiq7pQdiz9V2a2XvxlU2+3eHHc57KAed2eNvfPFc79de1K8v2ZY2a3t+wjRsMw+LsOTn83t9feoY2ozGFYDIxhVzII8+UORgtj44/efiaxaBSlKDO0jWbi1ffbTSRN8UYjP1jsw+Rq8fZr7YhOyW2obUlOFScYCSH4OBwjHjkeU/L1oClB3BSq09h/WTXtq0EzEz24A3E5Lxn6JPxIwVP2H1qy6BSlKBSlKBSlKBSlKBSlKBSlKBSlKBSlKBSlKDkn2oasbnVLpyeFkMSfJYvL/zIJ+2orXpcSl3ZjyWYsfrJya86D6ikkAAkngAdyT2xVg6P7G9VnQOUigBGQJnIb7VVWK/UcVv/ALnnplJZZbyQBvBIjiB9HYZZvrC4A/WPyq/6Dk7qz2bahYJ4k0avEO8kTblX9bIDKPmRiohXbs0SupVgGVgQwIyCDwQR6iuQuvdBFjf3FuudivmPP5jjcg574BAz64oI/SlSr2YdPrfalBC4zGCZJR8UjGcH5Mdqn66DJ6W9mGo30YljjWOJuVeZioYfEAAsR88YrL132QapbIX8NJlAyfAYswH6rKrH7Aa6hVQAABgDgAdhX2g4fxSrW+6A6ZS3uo7qJdq3O7xAO3iJjJ+RYEH6wT61VNBNPY7q5t9WtznCykwP8xJ9H/zhD9ldWVxboM+y5t3/ADZo2/4XBrtKgUpSgUpSgUpSgUpSgUpSgUpSgUpSgUpSgUpSg4fpSlB0X9zj+LZv82/+zDVq1VX3OP4tm/zb/wCzDVq0CuZvb8oGrH5wxk/+Yf8AoK6Zrmj7oD8an/Aj/e1BW1Wl9zqP/qcp/wD5n/3I6q2rT+51/GUv+Wb/AHI6Do2lKUFP/dJf3W0/xj/tmuf66A+6S/utr/jH/bNc/wBB76f+Fj/XX+IV2zXE2n/hY/11/iFds0ClKUClKUClKUClKUClKUClKUClKUClKUClKUHD9KUoJ10H7TZ9Mt3gihikVpTKS5bOWRVx5T28o/bUk/t8vP0W3/4n/nVQ0oLe/t9u/wBFt/2v/OoB1t1TJqVz7xIixtsVNq5IwueefrrQUoFSPoXq6TTLhp4o0kZozHhycYLKc8fVUcpQW9/b7d/otv8A8T/zp/b5efotv/xP/OqhpQTbr32jz6pFHHLDHGI3LgoWJOVxjzGoTSlB76f+Fj/XX+IV2zXE2n/hY/11/iFds0ClKUClKUClKUClKUClKUClKUClKUClKUClKUHLHtW6ImsLqSRUJtZWLxyAeVdxzsbH0SCcD4jHzxBc12/JGGBVgCDwQRkEfMHvWnfpLTySTZ2xJ7nwU/lQccUrsX+p+nfoVt/op/Kn9T9O/Qrb/RT+VBx1mvtdif1P079Ctv8ART+Vc7+2yxih1R0hjSNBHGQqKFXJXngcUEDpSrT+5/0uC4urlZ4o5QIQQJEDAHeORuHFBVeaZrsX+p+nfoVt/op/Kn9T9O/Qrb/RT+VBx3Suhvbd09aQaYzw20Mb+LGNyRqrYJORkDNc80Hvp/4WP9df4hXbNcTaf+Fj/XX+IV2zQKUpQKUpQKUpQKUpQKUpQKUpQKUpQKUpQKUpQKUpQKUpQK5j9vX43k/wo/4a6cqgvuhumZRcJfIpaJkEchAzsdSdpb4BgQM9sr8xQU5Vv/c3f3u6/wAEf7gqoKvr7nfpyWNJ7yVSqyhUiBGCygks36udoB9cGgualKUFb+378Ut/jR/vNcz11n7U+n5L3TZ4YhmUYkjH5xjOdo+ZGQPmRXJ0sbKxVgVYHDKRggjuCD2NB66f+Fj/AF1/iFds1yL7Oumpb6+hjRSUR1eZvyURWycn4nGAPU/bXXVApSlApSlApSlApSlApSlApSlApSlApSlApSlApSlApSlArC1n8BL+o37qUoOQtJ/vkX+Kv8Yrsa3+iv1D91KUHpSlKBXNft9/GP8A3BSlBZvsI/Fo/XP76selKBSlKBSlKBSlKBSlKBSlKBSlKBSlKBSlKBSlKD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363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445E2-F578-3344-965C-7122B442C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Brookwood</a:t>
            </a:r>
            <a:r>
              <a:rPr lang="en-US" dirty="0"/>
              <a:t> pottery case study: </a:t>
            </a:r>
            <a:r>
              <a:rPr lang="en-US" dirty="0" err="1"/>
              <a:t>Fundit.ie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46DD3-60A4-A048-A4B6-438F94E97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Raised €16,770 from 279 funders – most successful design category project on Fund it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https://fundit.ie/info/design-case-study-brookwood-pottery/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5E04C4-B434-1243-82FD-B36B6F873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514" y="3644840"/>
            <a:ext cx="8877300" cy="219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12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D0C369-1EA4-0B42-9736-21CF4C1AF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292354"/>
            <a:ext cx="9201150" cy="650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20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723</TotalTime>
  <Words>389</Words>
  <Application>Microsoft Macintosh PowerPoint</Application>
  <PresentationFormat>Widescreen</PresentationFormat>
  <Paragraphs>85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Tw Cen MT</vt:lpstr>
      <vt:lpstr>Tw Cen MT Condensed</vt:lpstr>
      <vt:lpstr>Wingdings 3</vt:lpstr>
      <vt:lpstr>Integral</vt:lpstr>
      <vt:lpstr>Crowdfunding Your Business </vt:lpstr>
      <vt:lpstr>Crowdfunding involves an open call, Essentially through the internet, for the provision of financial resources Either in the form of a donation or in Exchange for some Form of reward…in order to support initiatives for specific purposes.    An Empirical analysis of crowdfunding (2010) Lambert &amp; Schweinbacher     </vt:lpstr>
      <vt:lpstr>Types of Crowdfunding </vt:lpstr>
      <vt:lpstr>Crowdfunding :  innovation or disruption?</vt:lpstr>
      <vt:lpstr>Secret to successful crowdfunding?</vt:lpstr>
      <vt:lpstr>PowerPoint Presentation</vt:lpstr>
      <vt:lpstr>PowerPoint Presentation</vt:lpstr>
      <vt:lpstr>Brookwood pottery case study: Fundit.ie </vt:lpstr>
      <vt:lpstr>PowerPoint Presentation</vt:lpstr>
      <vt:lpstr>PowerPoint Presentation</vt:lpstr>
      <vt:lpstr>PowerPoint Presentation</vt:lpstr>
      <vt:lpstr>Resources Available to Help you Plan</vt:lpstr>
      <vt:lpstr>@RowenaNeville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Crowdfunding Your Business </dc:title>
  <dc:creator>Rowena Neville</dc:creator>
  <cp:lastModifiedBy>Rowena Neville</cp:lastModifiedBy>
  <cp:revision>14</cp:revision>
  <cp:lastPrinted>2019-03-05T21:48:02Z</cp:lastPrinted>
  <dcterms:created xsi:type="dcterms:W3CDTF">2019-03-05T09:44:13Z</dcterms:created>
  <dcterms:modified xsi:type="dcterms:W3CDTF">2019-03-05T21:48:06Z</dcterms:modified>
</cp:coreProperties>
</file>